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60" r:id="rId11"/>
    <p:sldId id="261" r:id="rId12"/>
    <p:sldId id="262" r:id="rId13"/>
    <p:sldId id="263" r:id="rId14"/>
    <p:sldId id="264" r:id="rId15"/>
    <p:sldId id="273" r:id="rId16"/>
    <p:sldId id="274" r:id="rId17"/>
    <p:sldId id="265" r:id="rId18"/>
    <p:sldId id="266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митрий С. Малышкин" initials="ДСМ" lastIdx="1" clrIdx="0">
    <p:extLst>
      <p:ext uri="{19B8F6BF-5375-455C-9EA6-DF929625EA0E}">
        <p15:presenceInfo xmlns:p15="http://schemas.microsoft.com/office/powerpoint/2012/main" userId="S-1-5-21-159915854-3994948349-789445784-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  <a:srgbClr val="4BB2FF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719" autoAdjust="0"/>
  </p:normalViewPr>
  <p:slideViewPr>
    <p:cSldViewPr snapToGrid="0">
      <p:cViewPr varScale="1">
        <p:scale>
          <a:sx n="88" d="100"/>
          <a:sy n="88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ACC4F-464F-4CDE-B69D-93C549DFBB7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9D706-B731-4273-8722-D84A7C0C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7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представлены основные элементы процесса выдачи Медицинского свидетельства о смерти (МСС). В центре расположена медицинская организация (МО), собственно, производящая оформление и выдачу МСС. Для выдачи МСС необходимы ещё два элемента. Первый – умерший, при этом необходимым условием является констатация смерти в установленном порядке. В случае выдачи МСС в поликлинике желательно либо чтобы был предоставлен протокол установления смерти, либо чтобы в РИАМС была запись о вызове СМП с соответствующим исходом.</a:t>
            </a:r>
            <a:br>
              <a:rPr lang="ru-RU" baseline="0" dirty="0" smtClean="0"/>
            </a:br>
            <a:r>
              <a:rPr lang="ru-RU" baseline="0" dirty="0" smtClean="0"/>
              <a:t>Второй элемент – заявитель. Заявитель – это лицо, которое берет на себя обязанности по погребению и регистрации смерти умершего. Заявитель обращается в МО с заявлением о выдаче МСС. Что должно быть в заявлении, будет рассмотрено далее. Получив заявление, МО устанавливает причину смерти умершего, то есть, формулирует </a:t>
            </a:r>
            <a:r>
              <a:rPr lang="ru-RU" baseline="0" dirty="0" err="1" smtClean="0"/>
              <a:t>рубрифицированный</a:t>
            </a:r>
            <a:r>
              <a:rPr lang="ru-RU" baseline="0" dirty="0" smtClean="0"/>
              <a:t> диагноз, закодированный в соответствии с правилами МКБ. После этого, на основе данных из заявления и установленного диагноза, МО оформляет МСС и выдает его заявителю. Заявитель обращается с МСС в ЗАГС, где осуществляется государственная регистрация смерти, МСС забирается и заявителю выдается гербовое свидетельство о смерти. Раньше на этом процесс заканчивался. Но теперь государство осознало, что для управления смертностью нужно ее четко видеть и понимать ее достоверность, поэтому появился блок МСС в РЭМД ЕГИСЗ. Теперь все МСС должны быть не только получены заявителями, но и зарегистрированы в РЭМД, и это тоже обязанность МО. Причем, в соответствии с последними изменения в законодательстве, полнота </a:t>
            </a:r>
            <a:r>
              <a:rPr lang="ru-RU" baseline="0" smtClean="0"/>
              <a:t>предоставления </a:t>
            </a:r>
            <a:r>
              <a:rPr lang="ru-RU" baseline="0" smtClean="0"/>
              <a:t>сведений </a:t>
            </a:r>
            <a:r>
              <a:rPr lang="ru-RU" baseline="0" dirty="0" smtClean="0"/>
              <a:t>в ЕГИСЗ – лицензионное требование.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98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организации</a:t>
            </a:r>
            <a:r>
              <a:rPr lang="ru-RU" baseline="0" dirty="0" smtClean="0"/>
              <a:t> этапа установления причины смерти необходимо определить, кто формулирует диагноз, </a:t>
            </a:r>
            <a:r>
              <a:rPr lang="ru-RU" baseline="0" dirty="0" err="1" smtClean="0"/>
              <a:t>рубрифицирует</a:t>
            </a:r>
            <a:r>
              <a:rPr lang="ru-RU" baseline="0" dirty="0" smtClean="0"/>
              <a:t> и кодирует, откуда он получает необходимую информацию. Необходимо определить, в каких случаях требуется согласование диагнозов и с кем, каким образом сформулированный диагноз передается техническому исполнителю. Также, в случае выдачи трупа без вскрытия, важно помнить – если вы понимаете, что не можете установить причину смерти по каким-то причинам, либо, в соответствии с нормативными документами, отказ от вскрытия в данном случае недопустим, процесс выдачи МСС останавливается. В этом случае должно быть понимание своих дальнейших действий и того, как и в какой форме это будет сообщено заявителю.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976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Заявление и установленная</a:t>
            </a:r>
            <a:r>
              <a:rPr lang="ru-RU" baseline="0" dirty="0" smtClean="0"/>
              <a:t> причина смерти передаются вместе для непосредственного оформления МСС. Для организации технического оформления МСС необходимо определить те рабочие места, на которых это будет осуществляться и обеспечить их подключение к соответствующей информационной системе, определить сотрудников, технически заполняющих МСС, а также как оно передается для проверки и подписания (например, уже в распечатанном виде или сначала просматривается в МИС). Также важно помнить, что в ситуациях отсутствия интернета или электричества необходимо предусмотреть запас готовых бланков, которые можно заполнить от руки с последующим внесением в МИС.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55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этапе проверки и подписания должны</a:t>
            </a:r>
            <a:r>
              <a:rPr lang="ru-RU" baseline="0" dirty="0" smtClean="0"/>
              <a:t> быть определены лица, осуществляющие подписание, где осуществляется проверка и подписание (где они физически находятся), как передают МСС дальше. В некоторых случаях возможна частичная проверка МСС до его оформления (например, согласование диагноза), но проверка итогового варианта до подписания и выдачи заявителю крайне желательна.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48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организации</a:t>
            </a:r>
            <a:r>
              <a:rPr lang="ru-RU" baseline="0" dirty="0" smtClean="0"/>
              <a:t> этапа выдачи МСС необходимо определить место выдачи и сотрудника, выдающего МСС.  Также необходимо определить место и срок хранения подписанных корешков МСС и бланков на случай ЧП. Важно помнить, что информация о выданном МСС должна быть внесена в первичную медицинскую документацию!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231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организации отправки</a:t>
            </a:r>
            <a:r>
              <a:rPr lang="ru-RU" baseline="0" dirty="0" smtClean="0"/>
              <a:t> МСС в РЭМД необходимо определить АРМ, подключенный к соответствующей МИС (в данный момент это ФРМСС) и сотрудников, вносящих данные. Также необходимо определить, как осуществляется подписание документов ЭЦП.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5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доступа в ФРМСС необходимо обеспечить доступ с рабочего места и допуск сотрудников. Для подключения АРМ к ФРМСС предъявляются определенные системные требования – минимальные и рекомендуемые, подключение к интернету с определенной скоростью, использование актуальных версий браузеров. Также необходимо через ЦИТ убедиться ,что компьютеры включены в защищенную сеть передачи данных и имеют установленную лицензию </a:t>
            </a:r>
            <a:r>
              <a:rPr lang="ru-RU" baseline="0" dirty="0" err="1" smtClean="0"/>
              <a:t>криптопро</a:t>
            </a:r>
            <a:r>
              <a:rPr lang="ru-RU" baseline="0" dirty="0" smtClean="0"/>
              <a:t>. После этого необходимо произвести настройки сети и зайти на сайт ФРМСС, чтобы убедиться в наличии доступа. При наличии доступа откроется окно авторизации через </a:t>
            </a:r>
            <a:r>
              <a:rPr lang="ru-RU" baseline="0" dirty="0" err="1" smtClean="0"/>
              <a:t>госуслуги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23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Доступ к ФРМСС должен быть у всех сотрудников, которые будут подписывать МСС. Также доступ должен быть у лица,</a:t>
            </a:r>
            <a:r>
              <a:rPr lang="ru-RU" baseline="0" dirty="0" smtClean="0"/>
              <a:t> ответственного за организацию процесса, даже если оно не подписывает МСС, но в этом случае с ролью «администратор медицинской организации» (форма заявки та же, указывается только другая роль). Для обеспечения доступа сотрудники должны иметь подтвержденную учетную запись на портале </a:t>
            </a:r>
            <a:r>
              <a:rPr lang="ru-RU" baseline="0" dirty="0" err="1" smtClean="0"/>
              <a:t>госуслуг</a:t>
            </a:r>
            <a:r>
              <a:rPr lang="ru-RU" baseline="0" dirty="0" smtClean="0"/>
              <a:t>. Подтвержденная запись – это запись с визитом в МФЦ или путем подтверждения через сбербанк-онлайн. Также сотрудник должен быть корректно внесен в федеральный реестр медработников (этим занимаются кадровые службы). Далее оформляется заявка на предоставление доступа в ФРМСС по приведенной форме, скан заявки с подписью руководителя и печатью МО направляется в РМИАЦ по электронной почте. Обычно заявки обрабатываются в течение нескольких дней. Для работы в ФРМСС сотрудник должен быть обеспечен электронной цифровой подписью, которые бесплатно заказываются через управление казначейства. Для проверки доступа и появления сотрудника в выпадающем списке для выбора необходимо каждому хотя бы раз зайти и авторизоваться в ФРМСС.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07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 понимать, что не обязательно</a:t>
            </a:r>
            <a:r>
              <a:rPr lang="ru-RU" baseline="0" dirty="0" smtClean="0"/>
              <a:t> каждый из этапов осуществляется отдельным человеком. Можно и нужно объединять этапы для ускорения процесса при условии сохранения качества. Например, в рамках врачебной амбулатории или патологоанатомического отделения регистрацию, выдачу и техническое оформление МСС может осуществлять средний медперсонал, а установление диагноза, проверку и подписание МСС – врач.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624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Или, например, регистрацию заявления и выдачу</a:t>
            </a:r>
            <a:r>
              <a:rPr lang="ru-RU" baseline="0" dirty="0" smtClean="0"/>
              <a:t> МСС может осуществлять регистратор, техническое оформление и отправку в РЭМД – средний медперсонал или медицинский статистик, а установление причины смерти – заведующий отделением (совместно с лечащим врачом, но указан в МСС будет заведующий), и он же – в качестве руководителя и проверяющего.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87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получения консультаций и методической помощи по вопросам выдачи МСС можно обратиться к следующим материалам – на портале оперативного взаимодействия участников ЕГИСЗ в разделе материалы</a:t>
            </a:r>
            <a:r>
              <a:rPr lang="ru-RU" baseline="0" dirty="0" smtClean="0"/>
              <a:t> – ЕГИСЗ – ФРМСС содержатся все необходимые инструкции по подключению и шаблоны заявок.</a:t>
            </a:r>
          </a:p>
          <a:p>
            <a:r>
              <a:rPr lang="ru-RU" baseline="0" dirty="0" smtClean="0"/>
              <a:t>В Республике создан Региональный консультативно-методический центр по вопросам кодирования причин смерти, на сайте РМИАЦ имеется раздел по работе РКМЦ, где размещаются нормативные и методические материалы. В каждой </a:t>
            </a:r>
            <a:r>
              <a:rPr lang="ru-RU" baseline="0" dirty="0" err="1" smtClean="0"/>
              <a:t>медорганизации</a:t>
            </a:r>
            <a:r>
              <a:rPr lang="ru-RU" baseline="0" dirty="0" smtClean="0"/>
              <a:t> определено лицо, ответственное за организацию и контроль процесса выдачи МСС, создан рабочий </a:t>
            </a:r>
            <a:r>
              <a:rPr lang="ru-RU" baseline="0" dirty="0" err="1" smtClean="0"/>
              <a:t>телеграм</a:t>
            </a:r>
            <a:r>
              <a:rPr lang="ru-RU" baseline="0" dirty="0" smtClean="0"/>
              <a:t>-канал для ответственных лиц и членов РКМЦ. При возникновении вопросов специалисты </a:t>
            </a:r>
            <a:r>
              <a:rPr lang="ru-RU" baseline="0" dirty="0" err="1" smtClean="0"/>
              <a:t>медорганизаций</a:t>
            </a:r>
            <a:r>
              <a:rPr lang="ru-RU" baseline="0" dirty="0" smtClean="0"/>
              <a:t>, выдающие МСС, должны знать своё ответственное лицо и обращаться к нему, если необходима дополнительная консультация – ответственное лицо обращается в рабочий </a:t>
            </a:r>
            <a:r>
              <a:rPr lang="ru-RU" baseline="0" dirty="0" err="1" smtClean="0"/>
              <a:t>телеграм</a:t>
            </a:r>
            <a:r>
              <a:rPr lang="ru-RU" baseline="0" dirty="0" smtClean="0"/>
              <a:t>-канал РКМЦ или звонит кому-то из сотрудников РКМЦ. Также существует открытый </a:t>
            </a:r>
            <a:r>
              <a:rPr lang="ru-RU" baseline="0" dirty="0" err="1" smtClean="0"/>
              <a:t>телеграм</a:t>
            </a:r>
            <a:r>
              <a:rPr lang="ru-RU" baseline="0" dirty="0" smtClean="0"/>
              <a:t>-канал ЦНИИОИЗ по вопросам </a:t>
            </a:r>
            <a:r>
              <a:rPr lang="ru-RU" baseline="0" dirty="0" err="1" smtClean="0"/>
              <a:t>кодирвоания</a:t>
            </a:r>
            <a:r>
              <a:rPr lang="ru-RU" baseline="0" dirty="0" smtClean="0"/>
              <a:t> </a:t>
            </a:r>
            <a:r>
              <a:rPr lang="ru-RU" baseline="0" smtClean="0"/>
              <a:t>причин смерти.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3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более детально представлены основные этапы процесса выдачи МСС внутри МО. Каждый этап будет более детально рассмотрен далее.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Регистрация заявления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Установление причины смерти. Заявление и установленный диагноз далее передаются техническому исполнителю для следующего этапа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Непосредственно техническое оформление МСС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Проверка МСС и подписание его тремя лицами – лицом, установившим смерть (далее – врач); руководителем МО или назначенным им лицом (далее – руководитель) и лицом, ответственным за проверку (далее – проверяющий). На бумаге подпись проверяющего не требуется, но для отправки в РЭМД она необходима. Сразу отмечу, что это не обязательно три разных человека, несколько ролей могут выполняться одним человеком в соответствии с локальным порядком в МО.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Проверенное и подписанное МСС выдается заявителю, если оно выдается на бумаге (а до 1 октября у нас только такая форма), то отдельным этапом является хранение корешков.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Помимо выдачи заявителю, МО должна обеспечить отправку МСС в РЭМД, это еще один ключевой этап</a:t>
            </a:r>
          </a:p>
          <a:p>
            <a:pPr marL="0" indent="0">
              <a:buNone/>
            </a:pPr>
            <a:r>
              <a:rPr lang="ru-RU" baseline="0" dirty="0" smtClean="0"/>
              <a:t>Для организации процесса в каждой МО должно быть четко определены и для себя описаны все указанные этапы, представленные серыми прямоугольниками внутри МО.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сайте представлено, что необходимо организовать на этапе регистрации заявления. Необходимо определить,</a:t>
            </a:r>
            <a:r>
              <a:rPr lang="ru-RU" baseline="0" dirty="0" smtClean="0"/>
              <a:t> где именно заявитель будет оформлять заявление, какой сотрудник его примет и поможет заполнить. Важно помнить, что родственники умерших находятся в состоянии эмоционального стресса, и сотрудники, которые будут работать с ними, должны быть к этому готовы. Необходимо подготовить максимально понятный шаблон заявления и перечень необходимых документов. Также необходимо определить, как заявления будут переданы техническому исполнителю и где будут храниться. Например, если заявление принимается в регистратуре, то оно может быть прикреплено в амбулаторную карту умершего и вместе с ней передано врачу для установления причины смерти).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Заявление</a:t>
            </a:r>
            <a:r>
              <a:rPr lang="ru-RU" baseline="0" dirty="0" smtClean="0"/>
              <a:t> на выдачу МСС должно содержать информацию о заявителе, включая документ, удостоверяющий личность, который должен быть предъявлен (можно предусмотреть снятие копии и приложение ее к заявлению), взятие заявителем обязанности по погребению, ФИО и дату рождения умершего для его идентификации, указание статуса заявителя (родственник или уполномоченное лицо – для ФРМСС) и форму выдачи МСС. До 01.10.2022 МСС выдаются ТОЛЬКО в бумажной форме. После 01.10.2022 ожидается внедрение отправки МСС без бумаги в личный кабинет заявителя на ЕПГУ и одновременно в ЗАГС.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2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труп находится в вашей МО (стационар, патологоанатомическое бюро, СМЭ), необходимо добавить раздел с указанием, кем будет получен труп и МСС – лично заявителем, или специальной организацией или лицом, занимающимся ритуальной деятельностью. Это необходимо</a:t>
            </a:r>
            <a:r>
              <a:rPr lang="ru-RU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 избежание обвинений в сговоре с конкретными ритуальными организациями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0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как у родственников умершего есть право отказаться от патологоанатомического вскрытия, в заявлении необходимо</a:t>
            </a:r>
            <a:r>
              <a:rPr lang="ru-RU" baseline="0" dirty="0" smtClean="0"/>
              <a:t> предусмотреть соответствующий блок, в котором желательно прописать причину отказа, предупреждение заявителю о последствиях отказа, а именно, невозможность экспертного анализа в случае возникновения претензий по лечению. Необходимо определить, кто будет принимать решение о возможности или невозможности выдачи тела без вскрытия (это может быть лечащий врач, либо одно из лиц, участвующих в подписании МСС – руководитель либо назначенный им сотрудник; ответственный за проверку и т.д.). Для того, чтобы это решение было зафиксировано и сохранено, можно предусмотреть в заявлении место для письменной резолюции. Также, во избежание конфликтных ситуаций, необходимо предусмотреть, кто и как разъяснит заявителю невозможность отказа, желательно также чтобы об этом была его подпись в заявлении.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6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Желательно разъяснить важность достоверных сведений и последствия их недостоверности, а также подтверждение, что никаких денег за выдачу МСС не взимали. Желательно, чтобы в заявлении был контактный телефон заявителя на случай возникновения каких-то вопросов. Обязательна дата подачи заявления и подпись заявителя.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6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оборотной стороне заявления можно разместить блок с указанием сведений об умершем, которые необходимы для заполнения МСС, включая</a:t>
            </a:r>
          </a:p>
          <a:p>
            <a:r>
              <a:rPr lang="ru-RU" dirty="0" smtClean="0"/>
              <a:t>ФИО полностью и дату рождения, место регистрации, место смерти, которые вписываются заявителем</a:t>
            </a:r>
          </a:p>
          <a:p>
            <a:r>
              <a:rPr lang="ru-RU" dirty="0" smtClean="0"/>
              <a:t>Семейное положение, образование и занятость, выбираются заявителем путем проставления галочек,</a:t>
            </a:r>
            <a:r>
              <a:rPr lang="ru-RU" baseline="0" dirty="0" smtClean="0"/>
              <a:t> при этом варианты должны соответствовать вариантами в соответствующих пунктах</a:t>
            </a:r>
            <a:r>
              <a:rPr lang="ru-RU" dirty="0" smtClean="0"/>
              <a:t> МСС,</a:t>
            </a:r>
            <a:r>
              <a:rPr lang="ru-RU" baseline="0" dirty="0" smtClean="0"/>
              <a:t> а также содержать пояснения простым языком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03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Желательно,</a:t>
            </a:r>
            <a:r>
              <a:rPr lang="ru-RU" baseline="0" dirty="0" smtClean="0"/>
              <a:t> чтобы в заявлении были указаны и с заявлением предоставлены документы умершего, предусмотренные МСС, – паспорт или другой документ, удостоверяющий личность (ДУЛ), полис ОМС, СНИЛС. При этом важно сверять данные этих документов, имеющиеся в РМИС, с реальными документами, предоставленными заявителем. В первую очередь, это касается паспорта, так как в ЗАГС при регистрации смерти паспорт умершего должен изыматься и прилагаться к МСС ,и ЗАГС требует, чтобы при физическом отсутствии паспорта в МСС он НЕ указывался, вместо него было указано «неизвестно». Также довольно часто наблюдаются несоответствия данных полисов ОМС.</a:t>
            </a:r>
          </a:p>
          <a:p>
            <a:r>
              <a:rPr lang="ru-RU" baseline="0" dirty="0" smtClean="0"/>
              <a:t>В принципе, при отсутствии у заявителя паспорта умершего, желательно направлять труп на СМЭ, так как, по сути, нет возможности подтвердить личность умершего и полномочия заявителя.</a:t>
            </a:r>
          </a:p>
          <a:p>
            <a:r>
              <a:rPr lang="ru-RU" baseline="0" dirty="0" smtClean="0"/>
              <a:t>Можно предусмотреть копирование паспорта умершего и приложение копии к заявлению.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D706-B731-4273-8722-D84A7C0C98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1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7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86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2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0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6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8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1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7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7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2F41-876E-4F25-8B2E-0D3682B1ECD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0BDC-F209-4249-8452-454EFCF8D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3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gisz.rosminzdrav.ru/materia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bms.rkomi.ru/index.php/napravleniya-deyatelnosti/otdel-meditsinskoj-statistiki-i-sbora-bd/respublikanskij-konsultativno-metodicheskij-tsent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процесса выдачи МСС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835091" y="2658598"/>
            <a:ext cx="2521818" cy="1399670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06562" y="2427427"/>
              <a:ext cx="3978876" cy="735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39440" y="646331"/>
            <a:ext cx="3164154" cy="1400016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2" y="2495847"/>
              <a:ext cx="3978874" cy="2073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9440" y="4568166"/>
            <a:ext cx="3164154" cy="1485688"/>
            <a:chOff x="4106562" y="1538248"/>
            <a:chExt cx="3978876" cy="303152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06562" y="2495848"/>
              <a:ext cx="3978873" cy="1318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9440" y="6053854"/>
            <a:ext cx="3164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(лицо, осуществляющее погребение)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8480804" y="4554707"/>
            <a:ext cx="3164156" cy="2193574"/>
            <a:chOff x="8480808" y="4568166"/>
            <a:chExt cx="3164156" cy="219357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8480810" y="4568166"/>
              <a:ext cx="3164154" cy="1485688"/>
              <a:chOff x="4106562" y="1538248"/>
              <a:chExt cx="3978876" cy="3031524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rgbClr val="B07BD7">
                  <a:alpha val="50000"/>
                </a:srgb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06562" y="2495848"/>
                <a:ext cx="3978873" cy="1318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ЗАГС</a:t>
                </a:r>
                <a:endParaRPr lang="ru-RU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8480808" y="6053854"/>
              <a:ext cx="31641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(государственная регистрация смерти)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80804" y="646331"/>
            <a:ext cx="3164158" cy="1399670"/>
            <a:chOff x="4106557" y="1538248"/>
            <a:chExt cx="3978881" cy="3031524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06557" y="2352120"/>
              <a:ext cx="3978873" cy="139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РЭМД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0" name="Соединительная линия уступом 39"/>
          <p:cNvCxnSpPr>
            <a:stCxn id="5" idx="0"/>
            <a:endCxn id="8" idx="3"/>
          </p:cNvCxnSpPr>
          <p:nvPr/>
        </p:nvCxnSpPr>
        <p:spPr>
          <a:xfrm rot="16200000" flipV="1">
            <a:off x="4143668" y="706266"/>
            <a:ext cx="1312259" cy="2592406"/>
          </a:xfrm>
          <a:prstGeom prst="bentConnector2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01452" y="1411625"/>
            <a:ext cx="2396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Установление причины смерти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Соединительная линия уступом 43"/>
          <p:cNvCxnSpPr>
            <a:stCxn id="11" idx="0"/>
          </p:cNvCxnSpPr>
          <p:nvPr/>
        </p:nvCxnSpPr>
        <p:spPr>
          <a:xfrm rot="5400000" flipH="1" flipV="1">
            <a:off x="2671825" y="2348276"/>
            <a:ext cx="1469583" cy="2970198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-182544" y="3152267"/>
            <a:ext cx="2396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на выдачу МСС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Соединительная линия уступом 52"/>
          <p:cNvCxnSpPr>
            <a:stCxn id="5" idx="1"/>
          </p:cNvCxnSpPr>
          <p:nvPr/>
        </p:nvCxnSpPr>
        <p:spPr>
          <a:xfrm rot="10800000" flipV="1">
            <a:off x="2396691" y="3358432"/>
            <a:ext cx="2438400" cy="1209733"/>
          </a:xfrm>
          <a:prstGeom prst="bentConnector3">
            <a:avLst>
              <a:gd name="adj1" fmla="val 99737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38402" y="3392243"/>
            <a:ext cx="2396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МСС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Соединительная линия уступом 59"/>
          <p:cNvCxnSpPr>
            <a:stCxn id="5" idx="3"/>
            <a:endCxn id="69" idx="2"/>
          </p:cNvCxnSpPr>
          <p:nvPr/>
        </p:nvCxnSpPr>
        <p:spPr>
          <a:xfrm flipV="1">
            <a:off x="7356909" y="3121984"/>
            <a:ext cx="2705971" cy="236449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56909" y="2900173"/>
            <a:ext cx="1670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МСС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3509536" y="4954817"/>
            <a:ext cx="4977212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97655" y="4554707"/>
            <a:ext cx="2396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МСС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>
            <a:off x="3503592" y="5683797"/>
            <a:ext cx="4977212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56455" y="5697257"/>
            <a:ext cx="407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Гербовое свидетельство о смерти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480804" y="2106321"/>
            <a:ext cx="3164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(Реестр электронных медицинских документов ЕГИСЗ)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9440" y="2115760"/>
            <a:ext cx="3164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(смерть констатирована в установленном порядке)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2" grpId="0"/>
      <p:bldP spid="46" grpId="0"/>
      <p:bldP spid="58" grpId="0"/>
      <p:bldP spid="62" grpId="0"/>
      <p:bldP spid="65" grpId="0"/>
      <p:bldP spid="68" grpId="0"/>
      <p:bldP spid="69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989095" y="1102632"/>
            <a:ext cx="4056051" cy="184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Умножение 41"/>
          <p:cNvSpPr/>
          <p:nvPr/>
        </p:nvSpPr>
        <p:spPr>
          <a:xfrm>
            <a:off x="3412157" y="590184"/>
            <a:ext cx="818147" cy="97505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2489085" y="1627040"/>
            <a:ext cx="8583827" cy="4802660"/>
            <a:chOff x="2611395" y="889686"/>
            <a:chExt cx="8583827" cy="4802660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11395" y="1358774"/>
              <a:ext cx="8583827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определить: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Кто </a:t>
              </a:r>
              <a:r>
                <a:rPr lang="ru-RU" sz="28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формулирует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кто </a:t>
              </a:r>
              <a:r>
                <a:rPr lang="ru-RU" sz="28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кодирует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диагноз;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специалист получает информацию, что необходимо установить причину смерти;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каких случаях и с кем согласовывает диагноз;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и в какой форме диагноз передается техническому исполнителю.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514351" y="5213207"/>
            <a:ext cx="8583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действий если причину смерти установить нельзя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54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611395" y="1650044"/>
            <a:ext cx="8029935" cy="4042301"/>
            <a:chOff x="2611395" y="889686"/>
            <a:chExt cx="8583827" cy="4802660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611395" y="2212290"/>
              <a:ext cx="8583827" cy="215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определить: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(АРМы, подключенные к МИС);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Сотрудника (кто технически заполняет МСС);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Кому и как передает для проверки и подписания.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8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715979" y="1941025"/>
            <a:ext cx="5512069" cy="3389744"/>
            <a:chOff x="4613708" y="1634643"/>
            <a:chExt cx="5512069" cy="3389744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4613708" y="1634643"/>
              <a:ext cx="5512069" cy="3389744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7578290" y="1917837"/>
              <a:ext cx="2255521" cy="2422995"/>
              <a:chOff x="4106562" y="1538248"/>
              <a:chExt cx="3978876" cy="4652862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106562" y="1538248"/>
                <a:ext cx="3978876" cy="4652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врачом (лицом, установившим причину смерти)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4811028" y="1919420"/>
              <a:ext cx="2569944" cy="1689592"/>
              <a:chOff x="4106562" y="1538248"/>
              <a:chExt cx="3978876" cy="3031524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6562" y="1538248"/>
                <a:ext cx="3978876" cy="292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руководителем МО или назначенным лицом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6194659" y="3827943"/>
              <a:ext cx="2569944" cy="1062802"/>
              <a:chOff x="4106562" y="1538248"/>
              <a:chExt cx="3978876" cy="3031524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06562" y="1538248"/>
                <a:ext cx="3978876" cy="2897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проверяющим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  <a:endCxn id="38" idx="0"/>
          </p:cNvCxnSpPr>
          <p:nvPr/>
        </p:nvCxnSpPr>
        <p:spPr>
          <a:xfrm rot="5400000">
            <a:off x="8593404" y="402234"/>
            <a:ext cx="417402" cy="266018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088683" y="1948324"/>
            <a:ext cx="2501362" cy="3382446"/>
            <a:chOff x="2611395" y="889686"/>
            <a:chExt cx="8677016" cy="4802660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04584" y="1464524"/>
              <a:ext cx="8583827" cy="3181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Определяем:</a:t>
              </a:r>
            </a:p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Кто и где подписывает, как передает дальше и на выдачу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0" name="Соединительная линия уступом 39"/>
          <p:cNvCxnSpPr/>
          <p:nvPr/>
        </p:nvCxnSpPr>
        <p:spPr>
          <a:xfrm rot="16200000" flipH="1">
            <a:off x="4750350" y="1542584"/>
            <a:ext cx="2826454" cy="2348966"/>
          </a:xfrm>
          <a:prstGeom prst="bentConnector3">
            <a:avLst>
              <a:gd name="adj1" fmla="val -1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>
            <a:stCxn id="30" idx="0"/>
          </p:cNvCxnSpPr>
          <p:nvPr/>
        </p:nvCxnSpPr>
        <p:spPr>
          <a:xfrm rot="5400000" flipH="1" flipV="1">
            <a:off x="7026826" y="1874375"/>
            <a:ext cx="2815026" cy="1704874"/>
          </a:xfrm>
          <a:prstGeom prst="bentConnector3">
            <a:avLst>
              <a:gd name="adj1" fmla="val 10034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3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232161" y="1965246"/>
            <a:ext cx="2569944" cy="812244"/>
            <a:chOff x="4106562" y="1538248"/>
            <a:chExt cx="3978876" cy="303152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06562" y="1538248"/>
              <a:ext cx="3978876" cy="1270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36798" y="3823581"/>
            <a:ext cx="1690837" cy="707886"/>
            <a:chOff x="4106562" y="1538248"/>
            <a:chExt cx="3978876" cy="306205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</p:cNvCxnSpPr>
          <p:nvPr/>
        </p:nvCxnSpPr>
        <p:spPr>
          <a:xfrm rot="5400000">
            <a:off x="8479554" y="288384"/>
            <a:ext cx="417402" cy="2887880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endCxn id="33" idx="3"/>
          </p:cNvCxnSpPr>
          <p:nvPr/>
        </p:nvCxnSpPr>
        <p:spPr>
          <a:xfrm rot="10800000" flipV="1">
            <a:off x="4127636" y="2785778"/>
            <a:ext cx="2785169" cy="1388218"/>
          </a:xfrm>
          <a:prstGeom prst="bentConnector3">
            <a:avLst>
              <a:gd name="adj1" fmla="val -478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2436798" y="4879661"/>
            <a:ext cx="1690837" cy="1457898"/>
            <a:chOff x="4106562" y="1538248"/>
            <a:chExt cx="3978876" cy="439337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корешков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2" name="Прямая со стрелкой 71"/>
          <p:cNvCxnSpPr>
            <a:stCxn id="33" idx="2"/>
            <a:endCxn id="70" idx="0"/>
          </p:cNvCxnSpPr>
          <p:nvPr/>
        </p:nvCxnSpPr>
        <p:spPr>
          <a:xfrm>
            <a:off x="3282217" y="4524410"/>
            <a:ext cx="0" cy="355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34" idx="1"/>
            <a:endCxn id="8" idx="0"/>
          </p:cNvCxnSpPr>
          <p:nvPr/>
        </p:nvCxnSpPr>
        <p:spPr>
          <a:xfrm rot="10800000" flipV="1">
            <a:off x="1026370" y="4177523"/>
            <a:ext cx="1410429" cy="1661177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296296" y="1655432"/>
            <a:ext cx="3783066" cy="2073839"/>
            <a:chOff x="2611394" y="889686"/>
            <a:chExt cx="8583828" cy="48026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11394" y="1041604"/>
              <a:ext cx="8583828" cy="4205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Определяем место и сотрудника, выдающего МСС заявителю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912804" y="4131928"/>
            <a:ext cx="3675541" cy="1777329"/>
            <a:chOff x="2611394" y="889686"/>
            <a:chExt cx="8583828" cy="4802660"/>
          </a:xfrm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611394" y="901835"/>
              <a:ext cx="8583828" cy="4753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Определяем место и срок хранения корешков МСС и бланков на случай ЧП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9052" y="2125422"/>
            <a:ext cx="1036972" cy="699276"/>
            <a:chOff x="4106557" y="1538248"/>
            <a:chExt cx="3978881" cy="303152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6557" y="2340771"/>
              <a:ext cx="3978873" cy="1096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346559" y="2129748"/>
            <a:ext cx="2080662" cy="1015663"/>
            <a:chOff x="4106562" y="1538248"/>
            <a:chExt cx="3978876" cy="439337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Отправка МСС в 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  <a:endCxn id="38" idx="0"/>
          </p:cNvCxnSpPr>
          <p:nvPr/>
        </p:nvCxnSpPr>
        <p:spPr>
          <a:xfrm rot="5400000">
            <a:off x="8593404" y="402234"/>
            <a:ext cx="417402" cy="266018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6" idx="1"/>
            <a:endCxn id="12" idx="3"/>
          </p:cNvCxnSpPr>
          <p:nvPr/>
        </p:nvCxnSpPr>
        <p:spPr>
          <a:xfrm flipH="1" flipV="1">
            <a:off x="1276024" y="2475060"/>
            <a:ext cx="1070535" cy="51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232161" y="1965246"/>
            <a:ext cx="2569944" cy="812244"/>
            <a:chOff x="4106562" y="1538248"/>
            <a:chExt cx="3978876" cy="3031524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06562" y="1538248"/>
              <a:ext cx="3978876" cy="1270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5" name="Прямая со стрелкой 64"/>
          <p:cNvCxnSpPr/>
          <p:nvPr/>
        </p:nvCxnSpPr>
        <p:spPr>
          <a:xfrm flipH="1">
            <a:off x="4418999" y="2299853"/>
            <a:ext cx="1813162" cy="446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74"/>
          <p:cNvGrpSpPr/>
          <p:nvPr/>
        </p:nvGrpSpPr>
        <p:grpSpPr>
          <a:xfrm>
            <a:off x="2611394" y="2921580"/>
            <a:ext cx="8029936" cy="2770765"/>
            <a:chOff x="2611394" y="889686"/>
            <a:chExt cx="8583828" cy="4802660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11394" y="1325860"/>
              <a:ext cx="8583827" cy="389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определить: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(АРМы, подключенные к ФРМСС);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Сотрудника (кто технически вносит данные в ФРМСС);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осуществляется подписание ЭЦП.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41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в ФРМСС - АРМ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51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требования: ПК с процессором с тактовой частотой процессора 2 ГГц и выше; 2 Гб ОЗУ; операционная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7/8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7144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требования: ПК с процессором с тактовой частотой процессора 2 ГГц и выше; 4 Гб ОЗУ; операционная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7/8/8.1/10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30714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к сети Интернет со скоростью передачи данных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 Мбит/с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76881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Mozilla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версии не ниже 86;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версии не ниже 89;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версии не ниже 21.6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9745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ЗСПД!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(защищенная сеть передачи данных) (заявка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ЦИТ)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05912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КриптоПро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(заявка в ЦИТ)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51843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сетевую связность командой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telnet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следующим адресом: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10.41.19.91 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frmss.egisz.rosminzdrav.ru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необходимо выполнить следующие настройки: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в файл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hosts:10.41.19.91 – frmss.egisz.rosminzdrav.ru.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08573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доступ, зайдя по адресу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frmss.egisz.rosminzdrav.ru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в ФРМСС – Сотрудники,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подписывающие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МСС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515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запись на ЕПГУ (единый портал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0564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запись в ФРМР (федеральный реестр медицинских работников)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6495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в ФРМР с ролью «медицинский работник» – оформление заявки через РМИАЦ в виде скана на электронную почту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044" y="2344283"/>
            <a:ext cx="8003910" cy="37343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3939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сотруднику хотя бы раз зайти в ФРМСС и авторизоваться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84783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цифровая подпись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ОГРН организации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(через казначейство)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объединение этапов!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9052" y="2125422"/>
            <a:ext cx="1036972" cy="699276"/>
            <a:chOff x="4106557" y="1538248"/>
            <a:chExt cx="3978881" cy="303152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6557" y="2340771"/>
              <a:ext cx="3978873" cy="1096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4715979" y="1941025"/>
            <a:ext cx="5512069" cy="338974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7680561" y="2224219"/>
            <a:ext cx="2255521" cy="2422995"/>
            <a:chOff x="4106562" y="1538248"/>
            <a:chExt cx="3978876" cy="465286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06562" y="1538248"/>
              <a:ext cx="3978876" cy="4652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врачом (лицом, установившим причину смерти)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913299" y="2225802"/>
            <a:ext cx="2569944" cy="1689592"/>
            <a:chOff x="4106562" y="1538248"/>
            <a:chExt cx="3978876" cy="303152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06562" y="1538248"/>
              <a:ext cx="3978876" cy="2926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руководителем МО или назначенным лицом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296930" y="4134325"/>
            <a:ext cx="2569944" cy="1062802"/>
            <a:chOff x="4106562" y="1538248"/>
            <a:chExt cx="3978876" cy="303152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06562" y="1538248"/>
              <a:ext cx="3978876" cy="289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проверяющим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36798" y="3823581"/>
            <a:ext cx="1690837" cy="707886"/>
            <a:chOff x="4106562" y="1538248"/>
            <a:chExt cx="3978876" cy="306205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346559" y="2129748"/>
            <a:ext cx="2080662" cy="1015663"/>
            <a:chOff x="4106562" y="1538248"/>
            <a:chExt cx="3978876" cy="439337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Отправка МСС в 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  <a:endCxn id="38" idx="0"/>
          </p:cNvCxnSpPr>
          <p:nvPr/>
        </p:nvCxnSpPr>
        <p:spPr>
          <a:xfrm rot="5400000">
            <a:off x="8593404" y="402234"/>
            <a:ext cx="417402" cy="266018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 rot="10800000" flipV="1">
            <a:off x="3305675" y="3468330"/>
            <a:ext cx="1403286" cy="373016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0800000">
            <a:off x="3312693" y="2830577"/>
            <a:ext cx="1403287" cy="314834"/>
          </a:xfrm>
          <a:prstGeom prst="bentConnector3">
            <a:avLst>
              <a:gd name="adj1" fmla="val 100757"/>
            </a:avLst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2436798" y="4879661"/>
            <a:ext cx="1690837" cy="1457898"/>
            <a:chOff x="4106562" y="1538248"/>
            <a:chExt cx="3978876" cy="439337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корешков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2" name="Прямая со стрелкой 71"/>
          <p:cNvCxnSpPr>
            <a:stCxn id="33" idx="2"/>
            <a:endCxn id="70" idx="0"/>
          </p:cNvCxnSpPr>
          <p:nvPr/>
        </p:nvCxnSpPr>
        <p:spPr>
          <a:xfrm>
            <a:off x="3282217" y="4524410"/>
            <a:ext cx="0" cy="355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6" idx="1"/>
            <a:endCxn id="12" idx="3"/>
          </p:cNvCxnSpPr>
          <p:nvPr/>
        </p:nvCxnSpPr>
        <p:spPr>
          <a:xfrm flipH="1" flipV="1">
            <a:off x="1276024" y="2475060"/>
            <a:ext cx="1070535" cy="51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34" idx="1"/>
            <a:endCxn id="8" idx="0"/>
          </p:cNvCxnSpPr>
          <p:nvPr/>
        </p:nvCxnSpPr>
        <p:spPr>
          <a:xfrm rot="10800000" flipV="1">
            <a:off x="1026370" y="4177523"/>
            <a:ext cx="1410429" cy="1661177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216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объединение этапов!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9052" y="2125422"/>
            <a:ext cx="1036972" cy="699276"/>
            <a:chOff x="4106557" y="1538248"/>
            <a:chExt cx="3978881" cy="303152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6557" y="2340771"/>
              <a:ext cx="3978873" cy="1096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4715979" y="1941025"/>
            <a:ext cx="5512069" cy="338974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7680561" y="2224219"/>
            <a:ext cx="2255521" cy="2422995"/>
            <a:chOff x="4106562" y="1538248"/>
            <a:chExt cx="3978876" cy="465286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06562" y="1538248"/>
              <a:ext cx="3978876" cy="4652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врачом (лицом, установившим причину смерти)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913299" y="2225802"/>
            <a:ext cx="2569944" cy="1689592"/>
            <a:chOff x="4106562" y="1538248"/>
            <a:chExt cx="3978876" cy="303152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06562" y="1538248"/>
              <a:ext cx="3978876" cy="2926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руководителем МО или назначенным лицом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296930" y="4134325"/>
            <a:ext cx="2569944" cy="1062802"/>
            <a:chOff x="4106562" y="1538248"/>
            <a:chExt cx="3978876" cy="303152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06562" y="1538248"/>
              <a:ext cx="3978876" cy="289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и подписание МСС проверяющим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36798" y="3823581"/>
            <a:ext cx="1690837" cy="707886"/>
            <a:chOff x="4106562" y="1538248"/>
            <a:chExt cx="3978876" cy="306205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346559" y="2129748"/>
            <a:ext cx="2080662" cy="1015663"/>
            <a:chOff x="4106562" y="1538248"/>
            <a:chExt cx="3978876" cy="439337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Отправка МСС в 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  <a:endCxn id="38" idx="0"/>
          </p:cNvCxnSpPr>
          <p:nvPr/>
        </p:nvCxnSpPr>
        <p:spPr>
          <a:xfrm rot="5400000">
            <a:off x="8593404" y="402234"/>
            <a:ext cx="417402" cy="266018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 rot="10800000" flipV="1">
            <a:off x="3305675" y="3468330"/>
            <a:ext cx="1403286" cy="373016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0800000">
            <a:off x="3312693" y="2830577"/>
            <a:ext cx="1403287" cy="314834"/>
          </a:xfrm>
          <a:prstGeom prst="bentConnector3">
            <a:avLst>
              <a:gd name="adj1" fmla="val 100757"/>
            </a:avLst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2436798" y="4879661"/>
            <a:ext cx="1690837" cy="1457898"/>
            <a:chOff x="4106562" y="1538248"/>
            <a:chExt cx="3978876" cy="439337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корешков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2" name="Прямая со стрелкой 71"/>
          <p:cNvCxnSpPr>
            <a:stCxn id="33" idx="2"/>
            <a:endCxn id="70" idx="0"/>
          </p:cNvCxnSpPr>
          <p:nvPr/>
        </p:nvCxnSpPr>
        <p:spPr>
          <a:xfrm>
            <a:off x="3282217" y="4524410"/>
            <a:ext cx="0" cy="355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6" idx="1"/>
            <a:endCxn id="12" idx="3"/>
          </p:cNvCxnSpPr>
          <p:nvPr/>
        </p:nvCxnSpPr>
        <p:spPr>
          <a:xfrm flipH="1" flipV="1">
            <a:off x="1276024" y="2475060"/>
            <a:ext cx="1070535" cy="51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34" idx="1"/>
            <a:endCxn id="8" idx="0"/>
          </p:cNvCxnSpPr>
          <p:nvPr/>
        </p:nvCxnSpPr>
        <p:spPr>
          <a:xfrm rot="10800000" flipV="1">
            <a:off x="1026370" y="4177523"/>
            <a:ext cx="1410429" cy="1661177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4" name="Соединительная линия уступом 53"/>
          <p:cNvCxnSpPr/>
          <p:nvPr/>
        </p:nvCxnSpPr>
        <p:spPr>
          <a:xfrm rot="16200000" flipH="1">
            <a:off x="4750350" y="1542584"/>
            <a:ext cx="2826454" cy="2348966"/>
          </a:xfrm>
          <a:prstGeom prst="bentConnector3">
            <a:avLst>
              <a:gd name="adj1" fmla="val -1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/>
          <p:nvPr/>
        </p:nvCxnSpPr>
        <p:spPr>
          <a:xfrm rot="5400000" flipH="1" flipV="1">
            <a:off x="7026826" y="1874375"/>
            <a:ext cx="2815026" cy="1704874"/>
          </a:xfrm>
          <a:prstGeom prst="bentConnector3">
            <a:avLst>
              <a:gd name="adj1" fmla="val 10034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1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Консультативная, методическая помощь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633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доступу в ФРМСС – Портал оперативного взаимодействия участников ЕГИСЗ, вкладка Материалы, раздел ЕГИСЗ - ФРМСС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portal.egisz.rosminzdrav.ru/materials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4666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и методические документы – раздел РКМЦ на сайте РМИАЦ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rbms.rkomi.ru/index.php/napravleniya-deyatelnosti/otdel-meditsinskoj-statistiki-i-sbora-bd/respublikanskij-konsultativno-metodicheskij-tsentr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рабочий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 РКМЦ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2098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МО определено лицо, ответственное за организацию и контроль процесса выдачи МСС (далее – ответственное лицо МО). При возникновении вопросов: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 ЦНИИОИЗ по вопросам кодирования причин смерти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://t.me/FRMSS_bot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90657" y="4572928"/>
            <a:ext cx="2224848" cy="1158401"/>
            <a:chOff x="4106562" y="1538248"/>
            <a:chExt cx="3978876" cy="3791273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06562" y="2267472"/>
              <a:ext cx="3978876" cy="3062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Специалист 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856869" y="4572928"/>
            <a:ext cx="2224848" cy="926264"/>
            <a:chOff x="4106562" y="1538248"/>
            <a:chExt cx="3978876" cy="303152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6562" y="1895607"/>
              <a:ext cx="3978876" cy="23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Ответственное лицо 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9223081" y="4570482"/>
            <a:ext cx="2224848" cy="1015663"/>
            <a:chOff x="4106562" y="1486704"/>
            <a:chExt cx="3978876" cy="3324113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486704"/>
              <a:ext cx="3978876" cy="3324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Рабочий </a:t>
              </a:r>
              <a:r>
                <a:rPr lang="ru-RU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телемграм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-канал РКМЦ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" name="Прямая со стрелкой 18"/>
          <p:cNvCxnSpPr>
            <a:stCxn id="9" idx="3"/>
            <a:endCxn id="13" idx="1"/>
          </p:cNvCxnSpPr>
          <p:nvPr/>
        </p:nvCxnSpPr>
        <p:spPr>
          <a:xfrm>
            <a:off x="2715505" y="5036060"/>
            <a:ext cx="214136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081717" y="5012440"/>
            <a:ext cx="214136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43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процесса выдачи МСС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46935" y="823408"/>
            <a:ext cx="1652989" cy="595328"/>
            <a:chOff x="4106562" y="1538248"/>
            <a:chExt cx="3978876" cy="30315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6564" y="2093733"/>
              <a:ext cx="3978874" cy="866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УМЕРШИЙ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9052" y="2125422"/>
            <a:ext cx="1036972" cy="699276"/>
            <a:chOff x="4106557" y="1538248"/>
            <a:chExt cx="3978881" cy="303152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6557" y="2340771"/>
              <a:ext cx="3978873" cy="1096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88117" y="768562"/>
            <a:ext cx="2200978" cy="1029902"/>
            <a:chOff x="4106562" y="1538248"/>
            <a:chExt cx="3978876" cy="442849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06562" y="1573361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причины смерти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86776" y="822794"/>
            <a:ext cx="1690837" cy="707886"/>
            <a:chOff x="4106562" y="1538248"/>
            <a:chExt cx="3978876" cy="306205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715979" y="1941025"/>
            <a:ext cx="5512069" cy="3389744"/>
            <a:chOff x="4613708" y="1634643"/>
            <a:chExt cx="5512069" cy="3389744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4613708" y="1634643"/>
              <a:ext cx="5512069" cy="3389744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7578290" y="1917837"/>
              <a:ext cx="2255521" cy="2422995"/>
              <a:chOff x="4106562" y="1538248"/>
              <a:chExt cx="3978876" cy="4652862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106562" y="1538248"/>
                <a:ext cx="3978876" cy="4652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врачом (лицом, установившим причину смерти)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4811028" y="1919420"/>
              <a:ext cx="2569944" cy="1689592"/>
              <a:chOff x="4106562" y="1538248"/>
              <a:chExt cx="3978876" cy="3031524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6562" y="1538248"/>
                <a:ext cx="3978876" cy="292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руководителем МО или назначенным лицом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6194659" y="3827943"/>
              <a:ext cx="2569944" cy="1062802"/>
              <a:chOff x="4106562" y="1538248"/>
              <a:chExt cx="3978876" cy="3031524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4106562" y="1538248"/>
                <a:ext cx="3978876" cy="3031524"/>
              </a:xfrm>
              <a:prstGeom prst="roundRect">
                <a:avLst/>
              </a:prstGeom>
              <a:solidFill>
                <a:schemeClr val="bg2">
                  <a:lumMod val="75000"/>
                  <a:alpha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06562" y="1538248"/>
                <a:ext cx="3978876" cy="2897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 и подписание МСС проверяющим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2436798" y="3823581"/>
            <a:ext cx="1690837" cy="707886"/>
            <a:chOff x="4106562" y="1538248"/>
            <a:chExt cx="3978876" cy="306205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06562" y="1538248"/>
              <a:ext cx="3978876" cy="306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346559" y="2129748"/>
            <a:ext cx="2080662" cy="1015663"/>
            <a:chOff x="4106562" y="1538248"/>
            <a:chExt cx="3978876" cy="439337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Отправка МСС в РЭМД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5" idx="3"/>
          </p:cNvCxnSpPr>
          <p:nvPr/>
        </p:nvCxnSpPr>
        <p:spPr>
          <a:xfrm flipV="1">
            <a:off x="5925953" y="1521081"/>
            <a:ext cx="4898861" cy="4627545"/>
          </a:xfrm>
          <a:prstGeom prst="bentConnector3">
            <a:avLst>
              <a:gd name="adj1" fmla="val 100102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</p:cNvCxnSpPr>
          <p:nvPr/>
        </p:nvCxnSpPr>
        <p:spPr>
          <a:xfrm>
            <a:off x="1799924" y="1121072"/>
            <a:ext cx="9881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</p:cNvCxnSpPr>
          <p:nvPr/>
        </p:nvCxnSpPr>
        <p:spPr>
          <a:xfrm>
            <a:off x="4989095" y="1121072"/>
            <a:ext cx="4297681" cy="55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21" idx="2"/>
            <a:endCxn id="38" idx="0"/>
          </p:cNvCxnSpPr>
          <p:nvPr/>
        </p:nvCxnSpPr>
        <p:spPr>
          <a:xfrm rot="5400000">
            <a:off x="8593404" y="402234"/>
            <a:ext cx="417402" cy="266018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 rot="10800000" flipV="1">
            <a:off x="3305675" y="3468330"/>
            <a:ext cx="1403286" cy="373016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0800000">
            <a:off x="3312693" y="2830577"/>
            <a:ext cx="1403287" cy="314834"/>
          </a:xfrm>
          <a:prstGeom prst="bentConnector3">
            <a:avLst>
              <a:gd name="adj1" fmla="val 100757"/>
            </a:avLst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2436798" y="4879661"/>
            <a:ext cx="1690837" cy="1457898"/>
            <a:chOff x="4106562" y="1538248"/>
            <a:chExt cx="3978876" cy="439337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06562" y="1538248"/>
              <a:ext cx="3978876" cy="439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корешков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МСС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2" name="Прямая со стрелкой 71"/>
          <p:cNvCxnSpPr>
            <a:stCxn id="33" idx="2"/>
            <a:endCxn id="70" idx="0"/>
          </p:cNvCxnSpPr>
          <p:nvPr/>
        </p:nvCxnSpPr>
        <p:spPr>
          <a:xfrm>
            <a:off x="3282217" y="4524410"/>
            <a:ext cx="0" cy="355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6" idx="1"/>
            <a:endCxn id="12" idx="3"/>
          </p:cNvCxnSpPr>
          <p:nvPr/>
        </p:nvCxnSpPr>
        <p:spPr>
          <a:xfrm flipH="1" flipV="1">
            <a:off x="1276024" y="2475060"/>
            <a:ext cx="1070535" cy="51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34" idx="1"/>
            <a:endCxn id="8" idx="0"/>
          </p:cNvCxnSpPr>
          <p:nvPr/>
        </p:nvCxnSpPr>
        <p:spPr>
          <a:xfrm rot="10800000" flipV="1">
            <a:off x="1026370" y="4177523"/>
            <a:ext cx="1410429" cy="1661177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3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88682" y="646331"/>
            <a:ext cx="9365381" cy="61394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46935" y="5838701"/>
            <a:ext cx="1758867" cy="619851"/>
            <a:chOff x="4106562" y="1538248"/>
            <a:chExt cx="3978876" cy="30315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6564" y="2136046"/>
              <a:ext cx="3978874" cy="816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ЗАЯВИТЕЛЬ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235116" y="5798211"/>
            <a:ext cx="1690837" cy="700829"/>
            <a:chOff x="4106562" y="1538248"/>
            <a:chExt cx="3978876" cy="303152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75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562" y="1538248"/>
              <a:ext cx="3978876" cy="153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заявления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>
            <a:stCxn id="8" idx="3"/>
            <a:endCxn id="15" idx="1"/>
          </p:cNvCxnSpPr>
          <p:nvPr/>
        </p:nvCxnSpPr>
        <p:spPr>
          <a:xfrm flipV="1">
            <a:off x="1905802" y="6148626"/>
            <a:ext cx="2329314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1341266" y="6266046"/>
            <a:ext cx="820857" cy="519765"/>
            <a:chOff x="4072738" y="1538248"/>
            <a:chExt cx="4012700" cy="3031524"/>
          </a:xfrm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4106562" y="1538248"/>
              <a:ext cx="3978876" cy="3031524"/>
            </a:xfrm>
            <a:prstGeom prst="roundRect">
              <a:avLst/>
            </a:prstGeom>
            <a:solidFill>
              <a:schemeClr val="bg2">
                <a:lumMod val="50000"/>
                <a:alpha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72738" y="1874701"/>
              <a:ext cx="3978877" cy="86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611395" y="889686"/>
            <a:ext cx="8583827" cy="4802660"/>
            <a:chOff x="2611395" y="889686"/>
            <a:chExt cx="8583827" cy="480266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11395" y="1377067"/>
              <a:ext cx="8583827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определить: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(куда пойти заявителю);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Сотрудника (кто примет заявление и поможет заполнить);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Шаблон заявления;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Какие документы должен предоставить заявитель;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передается техническому исполнителю;</a:t>
              </a:r>
            </a:p>
            <a:p>
              <a:pPr marL="342900" indent="-3429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хранятся заявления (например – в </a:t>
              </a:r>
              <a:r>
                <a:rPr lang="ru-RU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амб.карте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умершего)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82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(начало)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62526"/>
          <a:stretch/>
        </p:blipFill>
        <p:spPr>
          <a:xfrm>
            <a:off x="2157383" y="789271"/>
            <a:ext cx="7877234" cy="4591025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1803675" y="5532862"/>
            <a:ext cx="8584650" cy="1155258"/>
            <a:chOff x="2611395" y="889686"/>
            <a:chExt cx="8583827" cy="480266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11395" y="962791"/>
              <a:ext cx="8583827" cy="4020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Удостоверение личности заявителя!</a:t>
              </a:r>
            </a:p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Форма МСС (до 01.10.2022 – ТОЛЬКО БУМАЖНАЯ)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5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(продолжение)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36912" b="53123"/>
          <a:stretch/>
        </p:blipFill>
        <p:spPr>
          <a:xfrm>
            <a:off x="581936" y="914400"/>
            <a:ext cx="11028127" cy="1709169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-1" y="3031959"/>
            <a:ext cx="12192000" cy="2433754"/>
            <a:chOff x="2611395" y="889686"/>
            <a:chExt cx="8583827" cy="480266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11395" y="962791"/>
              <a:ext cx="8583827" cy="358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Если труп находится в МО (стационар, патологоанатомическое бюро, СМЭ), желательно добавить раздел с указанием, кем будет получен труп и МСС – лично заявителем, или специальной организацией или лицом, занимающимся ритуальной деятельностью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88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(продолжение)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t="46737" b="18877"/>
          <a:stretch/>
        </p:blipFill>
        <p:spPr>
          <a:xfrm>
            <a:off x="2157384" y="646331"/>
            <a:ext cx="7247055" cy="387569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0" y="4522021"/>
            <a:ext cx="12192000" cy="2342998"/>
            <a:chOff x="2611395" y="889686"/>
            <a:chExt cx="8583827" cy="48026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11395" y="962790"/>
              <a:ext cx="8583827" cy="4605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Если МО осуществляет выдачу МСС без вскрытия, необходимо добавить блок об отказе от вскрытия:</a:t>
              </a:r>
            </a:p>
            <a:p>
              <a:pPr marL="342900" indent="-342900">
                <a:buFontTx/>
                <a:buChar char="-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Указание причины отказа;</a:t>
              </a:r>
            </a:p>
            <a:p>
              <a:pPr marL="342900" indent="-342900">
                <a:buFontTx/>
                <a:buChar char="-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Предупреждение о последствиях – невозможности экспертного анализа в случае претензий по лечению;</a:t>
              </a:r>
            </a:p>
            <a:p>
              <a:pPr marL="342900" indent="-342900">
                <a:buFontTx/>
                <a:buChar char="-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определить, кто принимает решение о возможности выдачи без вскрытия;</a:t>
              </a:r>
            </a:p>
            <a:p>
              <a:pPr marL="342900" indent="-342900">
                <a:buFontTx/>
                <a:buChar char="-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фиксации принятых решений, можно сделать строку для письменной резолюции;</a:t>
              </a:r>
            </a:p>
            <a:p>
              <a:pPr marL="342900" indent="-342900">
                <a:buFontTx/>
                <a:buChar char="-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предусмотреть порядок разъяснения заявителю причины невозможности отказа, можно добавить блок с его подписью об этом в заявлении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7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(продолжение)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t="80421" b="912"/>
          <a:stretch/>
        </p:blipFill>
        <p:spPr>
          <a:xfrm>
            <a:off x="1369659" y="646331"/>
            <a:ext cx="9452681" cy="2744324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-1" y="3773105"/>
            <a:ext cx="12192000" cy="2433754"/>
            <a:chOff x="2611395" y="889686"/>
            <a:chExt cx="8583827" cy="48026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11395" y="962791"/>
              <a:ext cx="8583827" cy="4433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Желательно разъяснить важность достоверных сведений и последствия их недостоверности, а также подтверждение, что никаких денег за выдачу МСС не взимали. Желательно, чтобы в заявлении был контактный телефон заявителя на случай возникновения каких-то вопросов. Обязательна дата подачи заявления и подпись заявителя.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0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(продолжение)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b="21263"/>
          <a:stretch/>
        </p:blipFill>
        <p:spPr>
          <a:xfrm>
            <a:off x="0" y="646331"/>
            <a:ext cx="5041430" cy="6091861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5269230" y="646330"/>
            <a:ext cx="6922770" cy="6091861"/>
            <a:chOff x="2611395" y="889686"/>
            <a:chExt cx="8583827" cy="48026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11395" y="1268934"/>
              <a:ext cx="8583827" cy="3809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Заявление должно содержать сведения, необходимые для заполнения МСС, их можно разместить на обороте. Сведения включают в себя:</a:t>
              </a: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ФИО полностью и дату рождения, место регистрации, место смерти – вписываются</a:t>
              </a:r>
            </a:p>
            <a:p>
              <a:pPr marL="457200" indent="-4572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Семейное положение, образование и занятость - выбираются в соответствии с вариантами из МСС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заявления на выдачу МСС (продолжение)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t="78667"/>
          <a:stretch/>
        </p:blipFill>
        <p:spPr>
          <a:xfrm>
            <a:off x="1369659" y="646331"/>
            <a:ext cx="9452681" cy="3094742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0" y="3874770"/>
            <a:ext cx="12192000" cy="2863421"/>
            <a:chOff x="2611395" y="889686"/>
            <a:chExt cx="8583827" cy="48026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11395" y="889686"/>
              <a:ext cx="8583827" cy="480266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11395" y="1268935"/>
              <a:ext cx="8583827" cy="3768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ВАЖНО!</a:t>
              </a:r>
            </a:p>
            <a:p>
              <a:pPr marL="457200" indent="-4572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Сверять данные о документах из РМИС с реальными документами!</a:t>
              </a:r>
            </a:p>
            <a:p>
              <a:pPr marL="457200" indent="-4572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Если нет физически паспорта – он НЕ указывается в МСС (ставится «неизвестно»)! </a:t>
              </a:r>
            </a:p>
            <a:p>
              <a:pPr marL="457200" indent="-457200">
                <a:buFontTx/>
                <a:buChar char="-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отсутствии паспорта умершего желательно направлять труп на СМЭ.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53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2899</Words>
  <Application>Microsoft Office PowerPoint</Application>
  <PresentationFormat>Широкоэкранный</PresentationFormat>
  <Paragraphs>226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ГБУЗ РК "Бюро СМЭ"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С. Малышкин</dc:creator>
  <cp:lastModifiedBy>Дмитрий С. Малышкин</cp:lastModifiedBy>
  <cp:revision>51</cp:revision>
  <dcterms:created xsi:type="dcterms:W3CDTF">2022-07-29T11:09:39Z</dcterms:created>
  <dcterms:modified xsi:type="dcterms:W3CDTF">2022-08-24T12:06:33Z</dcterms:modified>
</cp:coreProperties>
</file>