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1"/>
  </p:notesMasterIdLst>
  <p:handoutMasterIdLst>
    <p:handoutMasterId r:id="rId22"/>
  </p:handoutMasterIdLst>
  <p:sldIdLst>
    <p:sldId id="1125" r:id="rId2"/>
    <p:sldId id="1151" r:id="rId3"/>
    <p:sldId id="1081" r:id="rId4"/>
    <p:sldId id="1086" r:id="rId5"/>
    <p:sldId id="1089" r:id="rId6"/>
    <p:sldId id="615" r:id="rId7"/>
    <p:sldId id="1168" r:id="rId8"/>
    <p:sldId id="1157" r:id="rId9"/>
    <p:sldId id="1055" r:id="rId10"/>
    <p:sldId id="1166" r:id="rId11"/>
    <p:sldId id="616" r:id="rId12"/>
    <p:sldId id="1161" r:id="rId13"/>
    <p:sldId id="617" r:id="rId14"/>
    <p:sldId id="1096" r:id="rId15"/>
    <p:sldId id="1141" r:id="rId16"/>
    <p:sldId id="573" r:id="rId17"/>
    <p:sldId id="1109" r:id="rId18"/>
    <p:sldId id="1110" r:id="rId19"/>
    <p:sldId id="1167" r:id="rId20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504D"/>
    <a:srgbClr val="EBE4D9"/>
    <a:srgbClr val="49443F"/>
    <a:srgbClr val="E7DFD1"/>
    <a:srgbClr val="DDD0BD"/>
    <a:srgbClr val="663300"/>
    <a:srgbClr val="FFFFFF"/>
    <a:srgbClr val="464A72"/>
    <a:srgbClr val="C1401D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3460" autoAdjust="0"/>
  </p:normalViewPr>
  <p:slideViewPr>
    <p:cSldViewPr snapToGrid="0">
      <p:cViewPr varScale="1">
        <p:scale>
          <a:sx n="103" d="100"/>
          <a:sy n="103" d="100"/>
        </p:scale>
        <p:origin x="792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/>
            </a:lvl1pPr>
          </a:lstStyle>
          <a:p>
            <a:pPr>
              <a:defRPr/>
            </a:pPr>
            <a:fld id="{8EEC9330-3D0D-4493-AE90-9BFB5DA9A36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/>
            </a:lvl1pPr>
          </a:lstStyle>
          <a:p>
            <a:pPr>
              <a:defRPr/>
            </a:pPr>
            <a:fld id="{ECF4F6DB-C771-49DD-9977-FCE82C57D30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0724" name="Номер слайда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943052-B3F6-4A2F-886D-0FC2CA164C62}" type="slidenum">
              <a:rPr lang="en-US" altLang="ru-RU" sz="1200" b="0" i="0" smtClean="0"/>
              <a:pPr/>
              <a:t>8</a:t>
            </a:fld>
            <a:endParaRPr lang="en-US" altLang="ru-RU" sz="1200" b="0" i="0"/>
          </a:p>
        </p:txBody>
      </p:sp>
    </p:spTree>
    <p:extLst>
      <p:ext uri="{BB962C8B-B14F-4D97-AF65-F5344CB8AC3E}">
        <p14:creationId xmlns:p14="http://schemas.microsoft.com/office/powerpoint/2010/main" val="969091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F4F6DB-C771-49DD-9977-FCE82C57D30D}" type="slidenum">
              <a:rPr lang="en-US" altLang="ru-RU" smtClean="0"/>
              <a:pPr>
                <a:defRPr/>
              </a:pPr>
              <a:t>17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1232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812F6-DD17-44B8-A9EA-CD8325630CEC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8637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E1767-3D62-4979-86FC-6202F087CF09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5119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9CAF9-0006-4102-BD0E-DF0A04CDEE92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6643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7434" y="628650"/>
            <a:ext cx="10545233" cy="990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BD589-1CF2-4827-9897-4A32FEAF7F6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1581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B6229-32DD-45EA-8C63-82B187C4E49D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2175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6A8DB7-9D35-4AA6-9902-E8A0D206456A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8464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827FB-B6EF-47BA-9F1C-06403228AF8A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8998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DD609-64A9-47C1-98FE-312A7BEC98F6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533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ED7ED-1672-4F2D-B8B6-620701AAF928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4326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86AE8-7E35-42E2-B851-2F47BF46C5B7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4454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2F222-6C1C-4B55-ADE3-7D366DDED9CF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4953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39C9C-29FE-4782-9C3E-139F0AAF64D2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1877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1812F6-DD17-44B8-A9EA-CD8325630CEC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  <p:pic>
        <p:nvPicPr>
          <p:cNvPr id="7" name="Picture 52" descr="1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73025"/>
            <a:ext cx="101758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3" descr="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5642" flipH="1">
            <a:off x="10828338" y="28575"/>
            <a:ext cx="10763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7" descr="logo(trasparance)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153">
            <a:off x="11537950" y="130175"/>
            <a:ext cx="457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8" descr="15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84851">
            <a:off x="286544" y="181769"/>
            <a:ext cx="1033463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79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9709"/>
            <a:ext cx="12192000" cy="5474722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44BEA93-8C80-884C-99F4-6FB698C18576}"/>
              </a:ext>
            </a:extLst>
          </p:cNvPr>
          <p:cNvSpPr/>
          <p:nvPr/>
        </p:nvSpPr>
        <p:spPr>
          <a:xfrm>
            <a:off x="0" y="-6350"/>
            <a:ext cx="12192000" cy="873125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7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82239"/>
            <a:ext cx="428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7ECA7BB-73C4-EF47-B549-77A1498EE1DE}"/>
              </a:ext>
            </a:extLst>
          </p:cNvPr>
          <p:cNvSpPr/>
          <p:nvPr/>
        </p:nvSpPr>
        <p:spPr>
          <a:xfrm>
            <a:off x="990600" y="9366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Центральный научно-исследовательский </a:t>
            </a:r>
          </a:p>
          <a:p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институт организации и информатизации </a:t>
            </a:r>
          </a:p>
          <a:p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здравоохранения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2"/>
            <a:ext cx="12192000" cy="54864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4F602AE-0729-554D-BC0C-D0A432222F79}"/>
              </a:ext>
            </a:extLst>
          </p:cNvPr>
          <p:cNvSpPr/>
          <p:nvPr/>
        </p:nvSpPr>
        <p:spPr>
          <a:xfrm>
            <a:off x="379548" y="6430252"/>
            <a:ext cx="19801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>
                <a:solidFill>
                  <a:srgbClr val="6C5E53"/>
                </a:solidFill>
                <a:latin typeface="Montserrat SemiBold" pitchFamily="2" charset="0"/>
              </a:rPr>
              <a:t>www.mednet.ru</a:t>
            </a:r>
            <a:endParaRPr lang="ru-RU" sz="1200" b="1" dirty="0">
              <a:solidFill>
                <a:srgbClr val="6C5E53"/>
              </a:solidFill>
              <a:latin typeface="Montserrat SemiBold" pitchFamily="2" charset="0"/>
            </a:endParaRPr>
          </a:p>
        </p:txBody>
      </p:sp>
      <p:sp>
        <p:nvSpPr>
          <p:cNvPr id="4100" name="Подзаголовок 2"/>
          <p:cNvSpPr>
            <a:spLocks/>
          </p:cNvSpPr>
          <p:nvPr/>
        </p:nvSpPr>
        <p:spPr bwMode="auto">
          <a:xfrm>
            <a:off x="809626" y="3874771"/>
            <a:ext cx="8569325" cy="20129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3400" i="0" dirty="0">
                <a:solidFill>
                  <a:srgbClr val="49443F"/>
                </a:solidFill>
                <a:latin typeface="+mn-lt"/>
              </a:rPr>
              <a:t>Раздел </a:t>
            </a:r>
            <a:r>
              <a:rPr lang="en-US" altLang="ru-RU" sz="3400" i="0" dirty="0">
                <a:solidFill>
                  <a:srgbClr val="49443F"/>
                </a:solidFill>
                <a:latin typeface="+mn-lt"/>
              </a:rPr>
              <a:t>III</a:t>
            </a:r>
            <a:r>
              <a:rPr lang="ru-RU" altLang="ru-RU" sz="3400" i="0" dirty="0">
                <a:solidFill>
                  <a:srgbClr val="49443F"/>
                </a:solidFill>
                <a:latin typeface="+mn-lt"/>
              </a:rPr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400" i="0" dirty="0">
                <a:solidFill>
                  <a:srgbClr val="49443F"/>
                </a:solidFill>
                <a:latin typeface="+mn-lt"/>
              </a:rPr>
              <a:t>Деятельность</a:t>
            </a:r>
            <a:r>
              <a:rPr lang="en-US" altLang="ru-RU" sz="2400" i="0" dirty="0">
                <a:solidFill>
                  <a:srgbClr val="49443F"/>
                </a:solidFill>
                <a:latin typeface="+mn-lt"/>
              </a:rPr>
              <a:t> </a:t>
            </a:r>
            <a:r>
              <a:rPr lang="ru-RU" altLang="ru-RU" sz="2400" i="0" dirty="0">
                <a:solidFill>
                  <a:srgbClr val="49443F"/>
                </a:solidFill>
                <a:latin typeface="+mn-lt"/>
              </a:rPr>
              <a:t>медицинской</a:t>
            </a:r>
            <a:r>
              <a:rPr lang="en-US" altLang="ru-RU" sz="2400" i="0" dirty="0">
                <a:solidFill>
                  <a:srgbClr val="49443F"/>
                </a:solidFill>
                <a:latin typeface="+mn-lt"/>
              </a:rPr>
              <a:t> </a:t>
            </a:r>
            <a:r>
              <a:rPr lang="ru-RU" altLang="ru-RU" sz="2400" i="0" dirty="0">
                <a:solidFill>
                  <a:srgbClr val="49443F"/>
                </a:solidFill>
                <a:latin typeface="+mn-lt"/>
              </a:rPr>
              <a:t>организации </a:t>
            </a:r>
            <a:br>
              <a:rPr lang="en-US" altLang="ru-RU" sz="2400" i="0" dirty="0">
                <a:solidFill>
                  <a:srgbClr val="49443F"/>
                </a:solidFill>
                <a:latin typeface="+mn-lt"/>
              </a:rPr>
            </a:br>
            <a:r>
              <a:rPr lang="ru-RU" altLang="ru-RU" sz="2400" i="0" dirty="0">
                <a:solidFill>
                  <a:srgbClr val="49443F"/>
                </a:solidFill>
                <a:latin typeface="+mn-lt"/>
              </a:rPr>
              <a:t>по оказанию</a:t>
            </a:r>
            <a:r>
              <a:rPr lang="en-US" altLang="ru-RU" sz="2400" i="0" dirty="0">
                <a:solidFill>
                  <a:srgbClr val="49443F"/>
                </a:solidFill>
                <a:latin typeface="+mn-lt"/>
              </a:rPr>
              <a:t> </a:t>
            </a:r>
            <a:r>
              <a:rPr lang="ru-RU" altLang="ru-RU" sz="2400" i="0" dirty="0">
                <a:solidFill>
                  <a:srgbClr val="49443F"/>
                </a:solidFill>
                <a:latin typeface="+mn-lt"/>
              </a:rPr>
              <a:t>медицинской помощи в</a:t>
            </a:r>
            <a:r>
              <a:rPr lang="en-US" altLang="ru-RU" sz="2400" i="0" dirty="0">
                <a:solidFill>
                  <a:srgbClr val="49443F"/>
                </a:solidFill>
                <a:latin typeface="+mn-lt"/>
              </a:rPr>
              <a:t> </a:t>
            </a:r>
            <a:r>
              <a:rPr lang="ru-RU" altLang="ru-RU" sz="2400" i="0" dirty="0">
                <a:solidFill>
                  <a:srgbClr val="49443F"/>
                </a:solidFill>
                <a:latin typeface="+mn-lt"/>
              </a:rPr>
              <a:t>амбулаторных условиях</a:t>
            </a:r>
          </a:p>
          <a:p>
            <a:pPr>
              <a:buFontTx/>
              <a:buNone/>
              <a:defRPr/>
            </a:pPr>
            <a:endParaRPr lang="ru-RU" altLang="ru-RU" i="0" dirty="0">
              <a:solidFill>
                <a:srgbClr val="49443F"/>
              </a:solidFill>
              <a:latin typeface="+mn-lt"/>
            </a:endParaRPr>
          </a:p>
        </p:txBody>
      </p:sp>
      <p:sp>
        <p:nvSpPr>
          <p:cNvPr id="4" name="Text Box 179"/>
          <p:cNvSpPr txBox="1">
            <a:spLocks noChangeArrowheads="1"/>
          </p:cNvSpPr>
          <p:nvPr/>
        </p:nvSpPr>
        <p:spPr bwMode="auto">
          <a:xfrm>
            <a:off x="809626" y="1588057"/>
            <a:ext cx="8655050" cy="4801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800" i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Форма №</a:t>
            </a:r>
            <a:r>
              <a:rPr lang="en-US" altLang="ru-RU" sz="2800" i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30</a:t>
            </a:r>
            <a:r>
              <a:rPr lang="ru-RU" altLang="ru-RU" sz="2800" i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 «сведения о медицинской организации»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21617EF-72CB-4044-96EF-A8B5550839FE}"/>
              </a:ext>
            </a:extLst>
          </p:cNvPr>
          <p:cNvSpPr/>
          <p:nvPr/>
        </p:nvSpPr>
        <p:spPr>
          <a:xfrm>
            <a:off x="8701548" y="6449296"/>
            <a:ext cx="29349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6C5E53"/>
                </a:solidFill>
                <a:latin typeface="Montserrat SemiBold" pitchFamily="2" charset="0"/>
              </a:rPr>
              <a:t>Латышова Алла Анатольевна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610069-5123-4E5D-B06B-B8D4CC28749B}"/>
              </a:ext>
            </a:extLst>
          </p:cNvPr>
          <p:cNvSpPr txBox="1"/>
          <p:nvPr/>
        </p:nvSpPr>
        <p:spPr>
          <a:xfrm>
            <a:off x="809626" y="2494426"/>
            <a:ext cx="616482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ru-RU" altLang="ru-RU" sz="3200" i="0" dirty="0">
                <a:solidFill>
                  <a:srgbClr val="49443F"/>
                </a:solidFill>
                <a:latin typeface="+mn-lt"/>
              </a:rPr>
              <a:t>Раздел </a:t>
            </a:r>
            <a:r>
              <a:rPr lang="en-US" altLang="ru-RU" sz="3200" i="0" dirty="0">
                <a:solidFill>
                  <a:srgbClr val="49443F"/>
                </a:solidFill>
                <a:latin typeface="+mn-lt"/>
              </a:rPr>
              <a:t>II</a:t>
            </a:r>
            <a:r>
              <a:rPr lang="ru-RU" altLang="ru-RU" sz="3200" i="0" dirty="0">
                <a:solidFill>
                  <a:srgbClr val="49443F"/>
                </a:solidFill>
                <a:latin typeface="+mn-lt"/>
              </a:rPr>
              <a:t>  </a:t>
            </a:r>
          </a:p>
          <a:p>
            <a:pPr>
              <a:buFontTx/>
              <a:buNone/>
              <a:defRPr/>
            </a:pPr>
            <a:r>
              <a:rPr lang="ru-RU" altLang="ru-RU" sz="2400" i="0" dirty="0">
                <a:solidFill>
                  <a:srgbClr val="49443F"/>
                </a:solidFill>
                <a:latin typeface="+mn-lt"/>
              </a:rPr>
              <a:t>Штаты  медицинской  организации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12192000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0"/>
            <a:ext cx="12192000" cy="8318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22532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0" y="128588"/>
            <a:ext cx="428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8"/>
            <a:ext cx="12192000" cy="5524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4F602AE-0729-554D-BC0C-D0A432222F79}"/>
              </a:ext>
            </a:extLst>
          </p:cNvPr>
          <p:cNvSpPr/>
          <p:nvPr/>
        </p:nvSpPr>
        <p:spPr>
          <a:xfrm>
            <a:off x="379413" y="6430963"/>
            <a:ext cx="6096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 err="1">
                <a:solidFill>
                  <a:srgbClr val="6C5E53"/>
                </a:solidFill>
                <a:latin typeface="+mn-lt"/>
              </a:rPr>
              <a:t>www.mednet.ru</a:t>
            </a:r>
            <a:endParaRPr lang="ru-RU" sz="1200" dirty="0">
              <a:solidFill>
                <a:srgbClr val="6C5E53"/>
              </a:solidFill>
              <a:latin typeface="+mn-lt"/>
            </a:endParaRPr>
          </a:p>
        </p:txBody>
      </p:sp>
      <p:graphicFrame>
        <p:nvGraphicFramePr>
          <p:cNvPr id="229441" name="Group 65"/>
          <p:cNvGraphicFramePr>
            <a:graphicFrameLocks noGrp="1"/>
          </p:cNvGraphicFramePr>
          <p:nvPr/>
        </p:nvGraphicFramePr>
        <p:xfrm>
          <a:off x="1495537" y="1517762"/>
          <a:ext cx="9239249" cy="1766395"/>
        </p:xfrm>
        <a:graphic>
          <a:graphicData uri="http://schemas.openxmlformats.org/drawingml/2006/table">
            <a:tbl>
              <a:tblPr/>
              <a:tblGrid>
                <a:gridCol w="2077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9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05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27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409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17946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Наименование должности (специальности)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стр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Число должностей в целом по организации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из них в подразделениях, оказывающих медицинскую помощь: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Число физических лиц основных работников на занятых должностях 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штатных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занятых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амбулаторных условиях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стационарных условиях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штатных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занятых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штатных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занятых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2663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3856774"/>
            <a:ext cx="5334000" cy="1483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648074" y="3950345"/>
            <a:ext cx="4895850" cy="11264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altLang="ru-RU" sz="1600" i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Показывать актуальное штатное расписание на 31.12 (без учета «</a:t>
            </a:r>
            <a:r>
              <a:rPr lang="ru-RU" altLang="ru-RU" sz="1600" i="0" dirty="0" err="1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доковидного</a:t>
            </a:r>
            <a:r>
              <a:rPr lang="ru-RU" altLang="ru-RU" sz="1600" i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» штатного расписания).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altLang="ru-RU" sz="1600" i="0" dirty="0">
                <a:solidFill>
                  <a:srgbClr val="C0504D"/>
                </a:solidFill>
                <a:latin typeface="+mn-lt"/>
                <a:cs typeface="Times New Roman" panose="02020603050405020304" pitchFamily="18" charset="0"/>
              </a:rPr>
              <a:t>Исключить дублирование штатных расписаний</a:t>
            </a:r>
            <a:r>
              <a:rPr lang="ru-RU" altLang="ru-RU" sz="1600" i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1133700" y="230188"/>
            <a:ext cx="99629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i="0" dirty="0">
                <a:solidFill>
                  <a:srgbClr val="49443F"/>
                </a:solidFill>
                <a:latin typeface="+mn-lt"/>
                <a:cs typeface="Arial" panose="020B0604020202020204" pitchFamily="34" charset="0"/>
              </a:rPr>
              <a:t>Таблица 1100. Должности и физические лица медицинской организации </a:t>
            </a:r>
            <a:endParaRPr lang="en-US" altLang="ru-RU" sz="2400" i="0" dirty="0">
              <a:solidFill>
                <a:srgbClr val="49443F"/>
              </a:solidFill>
              <a:latin typeface="+mn-lt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i="0" dirty="0">
                <a:solidFill>
                  <a:srgbClr val="C0504D"/>
                </a:solidFill>
                <a:latin typeface="+mn-lt"/>
                <a:cs typeface="Arial" panose="020B0604020202020204" pitchFamily="34" charset="0"/>
              </a:rPr>
              <a:t>(С</a:t>
            </a:r>
            <a:r>
              <a:rPr lang="en-US" altLang="ru-RU" sz="2400" i="0" dirty="0">
                <a:solidFill>
                  <a:srgbClr val="C0504D"/>
                </a:solidFill>
                <a:latin typeface="+mn-lt"/>
                <a:cs typeface="Arial" panose="020B0604020202020204" pitchFamily="34" charset="0"/>
              </a:rPr>
              <a:t>OVID-19)</a:t>
            </a:r>
            <a:endParaRPr lang="ru-RU" altLang="ru-RU" sz="2400" i="0" dirty="0">
              <a:solidFill>
                <a:srgbClr val="C0504D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694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12192000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0"/>
            <a:ext cx="12192000" cy="8318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52228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0" y="128588"/>
            <a:ext cx="428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8"/>
            <a:ext cx="12192000" cy="5524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52230" name="Прямоугольник 12"/>
          <p:cNvSpPr>
            <a:spLocks noChangeArrowheads="1"/>
          </p:cNvSpPr>
          <p:nvPr/>
        </p:nvSpPr>
        <p:spPr bwMode="auto">
          <a:xfrm>
            <a:off x="379413" y="6430963"/>
            <a:ext cx="6096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>
                <a:solidFill>
                  <a:srgbClr val="6C5E53"/>
                </a:solidFill>
                <a:latin typeface="Montserrat SemiBold"/>
              </a:rPr>
              <a:t>www.mednet.ru</a:t>
            </a:r>
          </a:p>
        </p:txBody>
      </p:sp>
      <p:sp>
        <p:nvSpPr>
          <p:cNvPr id="52231" name="Прямоугольник 3"/>
          <p:cNvSpPr>
            <a:spLocks noChangeArrowheads="1"/>
          </p:cNvSpPr>
          <p:nvPr/>
        </p:nvSpPr>
        <p:spPr bwMode="auto">
          <a:xfrm>
            <a:off x="1524000" y="2133600"/>
            <a:ext cx="91440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 	   				              	</a:t>
            </a:r>
            <a:endParaRPr lang="en-US" altLang="ru-RU" sz="2400">
              <a:latin typeface="Arial" panose="020B0604020202020204" pitchFamily="34" charset="0"/>
            </a:endParaRPr>
          </a:p>
        </p:txBody>
      </p:sp>
      <p:sp>
        <p:nvSpPr>
          <p:cNvPr id="52232" name="Rectangle 7"/>
          <p:cNvSpPr>
            <a:spLocks noChangeArrowheads="1"/>
          </p:cNvSpPr>
          <p:nvPr/>
        </p:nvSpPr>
        <p:spPr bwMode="auto">
          <a:xfrm>
            <a:off x="2063750" y="871538"/>
            <a:ext cx="8208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			</a:t>
            </a:r>
          </a:p>
        </p:txBody>
      </p:sp>
      <p:sp>
        <p:nvSpPr>
          <p:cNvPr id="53252" name="Rectangle 9"/>
          <p:cNvSpPr>
            <a:spLocks noChangeArrowheads="1"/>
          </p:cNvSpPr>
          <p:nvPr/>
        </p:nvSpPr>
        <p:spPr bwMode="auto">
          <a:xfrm>
            <a:off x="4105275" y="1778000"/>
            <a:ext cx="39814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800" i="0" dirty="0">
                <a:solidFill>
                  <a:srgbClr val="C0504D"/>
                </a:solidFill>
                <a:latin typeface="+mn-lt"/>
              </a:rPr>
              <a:t>ВНЕСЕНЫ ИЗМЕНЕНИЯ В ТАБЛИЦУ  1102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466885"/>
              </p:ext>
            </p:extLst>
          </p:nvPr>
        </p:nvGraphicFramePr>
        <p:xfrm>
          <a:off x="2279650" y="2325688"/>
          <a:ext cx="7632700" cy="1219200"/>
        </p:xfrm>
        <a:graphic>
          <a:graphicData uri="http://schemas.openxmlformats.org/drawingml/2006/table">
            <a:tbl>
              <a:tblPr/>
              <a:tblGrid>
                <a:gridCol w="590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4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Средний медицинский персонал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ФАПов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ФП (из таблицы 1100)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 строки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4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4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Средний медицинский персонал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ФАПов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ФП, всего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9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из них: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4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зубной врач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1249"/>
          <p:cNvSpPr>
            <a:spLocks noChangeArrowheads="1"/>
          </p:cNvSpPr>
          <p:nvPr/>
        </p:nvSpPr>
        <p:spPr bwMode="auto">
          <a:xfrm>
            <a:off x="603250" y="4305300"/>
            <a:ext cx="4851400" cy="669925"/>
          </a:xfrm>
          <a:prstGeom prst="rect">
            <a:avLst/>
          </a:prstGeom>
          <a:solidFill>
            <a:srgbClr val="EFE9E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i="0" dirty="0">
                <a:solidFill>
                  <a:srgbClr val="49443F"/>
                </a:solidFill>
                <a:latin typeface="+mn-lt"/>
                <a:cs typeface="Arial" panose="020B0604020202020204" pitchFamily="34" charset="0"/>
              </a:rPr>
              <a:t>Разница строки 1 и суммы </a:t>
            </a:r>
            <a:r>
              <a:rPr lang="ru-RU" altLang="ru-RU" sz="1800" i="0" dirty="0">
                <a:solidFill>
                  <a:srgbClr val="C0504D"/>
                </a:solidFill>
                <a:latin typeface="+mn-lt"/>
                <a:cs typeface="Arial" panose="020B0604020202020204" pitchFamily="34" charset="0"/>
              </a:rPr>
              <a:t>строк с 2 по 5 </a:t>
            </a:r>
            <a:r>
              <a:rPr lang="ru-RU" altLang="ru-RU" sz="1800" i="0" dirty="0">
                <a:solidFill>
                  <a:srgbClr val="49443F"/>
                </a:solidFill>
                <a:latin typeface="+mn-lt"/>
                <a:cs typeface="Arial" panose="020B0604020202020204" pitchFamily="34" charset="0"/>
              </a:rPr>
              <a:t>допускаться не будет </a:t>
            </a:r>
          </a:p>
        </p:txBody>
      </p:sp>
      <p:sp>
        <p:nvSpPr>
          <p:cNvPr id="7" name="Rectangle 1249"/>
          <p:cNvSpPr>
            <a:spLocks noChangeArrowheads="1"/>
          </p:cNvSpPr>
          <p:nvPr/>
        </p:nvSpPr>
        <p:spPr bwMode="auto">
          <a:xfrm>
            <a:off x="6475413" y="4310063"/>
            <a:ext cx="4851400" cy="671512"/>
          </a:xfrm>
          <a:prstGeom prst="rect">
            <a:avLst/>
          </a:prstGeom>
          <a:solidFill>
            <a:srgbClr val="EFE9E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i="0" dirty="0">
                <a:solidFill>
                  <a:srgbClr val="49443F"/>
                </a:solidFill>
                <a:latin typeface="+mn-lt"/>
                <a:cs typeface="Arial" panose="020B0604020202020204" pitchFamily="34" charset="0"/>
              </a:rPr>
              <a:t>Необходимо сопоставлять с данными таблицы 1001</a:t>
            </a:r>
          </a:p>
        </p:txBody>
      </p:sp>
    </p:spTree>
    <p:extLst>
      <p:ext uri="{BB962C8B-B14F-4D97-AF65-F5344CB8AC3E}">
        <p14:creationId xmlns:p14="http://schemas.microsoft.com/office/powerpoint/2010/main" val="87540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12192000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0"/>
            <a:ext cx="12192000" cy="8318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53252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0" y="128588"/>
            <a:ext cx="428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8"/>
            <a:ext cx="12192000" cy="5524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53254" name="Прямоугольник 13"/>
          <p:cNvSpPr>
            <a:spLocks noChangeArrowheads="1"/>
          </p:cNvSpPr>
          <p:nvPr/>
        </p:nvSpPr>
        <p:spPr bwMode="auto">
          <a:xfrm>
            <a:off x="379413" y="6430963"/>
            <a:ext cx="6096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>
                <a:solidFill>
                  <a:srgbClr val="6C5E53"/>
                </a:solidFill>
                <a:latin typeface="Montserrat SemiBold"/>
              </a:rPr>
              <a:t>www.mednet.ru</a:t>
            </a:r>
          </a:p>
        </p:txBody>
      </p:sp>
      <p:sp>
        <p:nvSpPr>
          <p:cNvPr id="53255" name="Прямоугольник 3"/>
          <p:cNvSpPr>
            <a:spLocks noChangeArrowheads="1"/>
          </p:cNvSpPr>
          <p:nvPr/>
        </p:nvSpPr>
        <p:spPr bwMode="auto">
          <a:xfrm>
            <a:off x="1524000" y="2133600"/>
            <a:ext cx="91440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 	   				              	</a:t>
            </a:r>
            <a:endParaRPr lang="en-US" altLang="ru-RU" sz="2400">
              <a:latin typeface="Arial" panose="020B0604020202020204" pitchFamily="34" charset="0"/>
            </a:endParaRPr>
          </a:p>
        </p:txBody>
      </p:sp>
      <p:sp>
        <p:nvSpPr>
          <p:cNvPr id="53256" name="Rectangle 7"/>
          <p:cNvSpPr>
            <a:spLocks noChangeArrowheads="1"/>
          </p:cNvSpPr>
          <p:nvPr/>
        </p:nvSpPr>
        <p:spPr bwMode="auto">
          <a:xfrm>
            <a:off x="2063750" y="871538"/>
            <a:ext cx="8208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			</a:t>
            </a:r>
          </a:p>
        </p:txBody>
      </p:sp>
      <p:sp>
        <p:nvSpPr>
          <p:cNvPr id="54276" name="Rectangle 9"/>
          <p:cNvSpPr>
            <a:spLocks noChangeArrowheads="1"/>
          </p:cNvSpPr>
          <p:nvPr/>
        </p:nvSpPr>
        <p:spPr bwMode="auto">
          <a:xfrm>
            <a:off x="4484688" y="881063"/>
            <a:ext cx="30940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800" i="0" dirty="0">
                <a:solidFill>
                  <a:srgbClr val="C0504D"/>
                </a:solidFill>
                <a:latin typeface="+mn-lt"/>
              </a:rPr>
              <a:t>ВВЕДЕНА НОВАЯ ТАБЛИЦА 1110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735102"/>
              </p:ext>
            </p:extLst>
          </p:nvPr>
        </p:nvGraphicFramePr>
        <p:xfrm>
          <a:off x="750888" y="1331913"/>
          <a:ext cx="10563225" cy="4054473"/>
        </p:xfrm>
        <a:graphic>
          <a:graphicData uri="http://schemas.openxmlformats.org/drawingml/2006/table">
            <a:tbl>
              <a:tblPr/>
              <a:tblGrid>
                <a:gridCol w="5966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2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22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3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Должности и физические лица 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центров (отделений) медико-социальной поддержки беременных женщин, оказавшихся в трудной жизненной ситуации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(из табл. 1100)</a:t>
                      </a: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№№ строк</a:t>
                      </a: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штатных</a:t>
                      </a: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занятых</a:t>
                      </a: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физических лиц</a:t>
                      </a: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983" marR="559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5983" marR="559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5983" marR="559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5983" marR="559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5983" marR="559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Всего, в том числе:</a:t>
                      </a:r>
                    </a:p>
                  </a:txBody>
                  <a:tcPr marL="55983" marR="559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врачи</a:t>
                      </a:r>
                    </a:p>
                  </a:txBody>
                  <a:tcPr marL="55983" marR="559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в том числе: акушер-гинеколог</a:t>
                      </a:r>
                    </a:p>
                  </a:txBody>
                  <a:tcPr marL="55983" marR="559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         психотерапевт </a:t>
                      </a:r>
                    </a:p>
                  </a:txBody>
                  <a:tcPr marL="55983" marR="559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специалисты с высшим немедицинским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образованием</a:t>
                      </a:r>
                    </a:p>
                  </a:txBody>
                  <a:tcPr marL="55983" marR="559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в том числе: медицинский психолог</a:t>
                      </a:r>
                    </a:p>
                  </a:txBody>
                  <a:tcPr marL="55983" marR="559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средний медицинский персонал</a:t>
                      </a:r>
                    </a:p>
                  </a:txBody>
                  <a:tcPr marL="55983" marR="559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в том числе: медицинская сестра</a:t>
                      </a:r>
                    </a:p>
                  </a:txBody>
                  <a:tcPr marL="55983" marR="559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4.1</a:t>
                      </a: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младший медицинский персонал</a:t>
                      </a:r>
                    </a:p>
                  </a:txBody>
                  <a:tcPr marL="55983" marR="559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прочий персонал</a:t>
                      </a:r>
                    </a:p>
                  </a:txBody>
                  <a:tcPr marL="55983" marR="559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в том числе: психолог</a:t>
                      </a:r>
                    </a:p>
                  </a:txBody>
                  <a:tcPr marL="55983" marR="559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6.1</a:t>
                      </a: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         специалист по социальной работе</a:t>
                      </a:r>
                    </a:p>
                  </a:txBody>
                  <a:tcPr marL="55983" marR="559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6.2</a:t>
                      </a: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         юрист</a:t>
                      </a:r>
                    </a:p>
                  </a:txBody>
                  <a:tcPr marL="55983" marR="559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6.3</a:t>
                      </a: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83" marR="5598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3" name="Rectangle 1249"/>
          <p:cNvSpPr>
            <a:spLocks noChangeArrowheads="1"/>
          </p:cNvSpPr>
          <p:nvPr/>
        </p:nvSpPr>
        <p:spPr bwMode="auto">
          <a:xfrm>
            <a:off x="8010525" y="2573338"/>
            <a:ext cx="2709863" cy="463550"/>
          </a:xfrm>
          <a:prstGeom prst="rect">
            <a:avLst/>
          </a:prstGeom>
          <a:solidFill>
            <a:srgbClr val="EFE9E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i="0" dirty="0">
                <a:solidFill>
                  <a:srgbClr val="49443F"/>
                </a:solidFill>
                <a:latin typeface="+mn-lt"/>
                <a:cs typeface="Arial" panose="020B0604020202020204" pitchFamily="34" charset="0"/>
              </a:rPr>
              <a:t>стр.1 = 2+3+4+5+6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806575" y="5508625"/>
            <a:ext cx="857885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1800" b="0" dirty="0">
                <a:solidFill>
                  <a:srgbClr val="C0504D"/>
                </a:solidFill>
                <a:latin typeface="+mn-lt"/>
                <a:cs typeface="Arial" panose="020B0604020202020204" pitchFamily="34" charset="0"/>
              </a:rPr>
              <a:t>В таблице 1001 стр.135 указываются </a:t>
            </a:r>
            <a:r>
              <a:rPr lang="ru-RU" altLang="ru-RU" sz="1800" dirty="0">
                <a:solidFill>
                  <a:srgbClr val="C0504D"/>
                </a:solidFill>
                <a:latin typeface="+mn-lt"/>
                <a:cs typeface="Arial" panose="020B0604020202020204" pitchFamily="34" charset="0"/>
              </a:rPr>
              <a:t>организованные</a:t>
            </a:r>
            <a:r>
              <a:rPr lang="ru-RU" altLang="ru-RU" sz="1800" b="0" dirty="0">
                <a:solidFill>
                  <a:srgbClr val="C0504D"/>
                </a:solidFill>
                <a:latin typeface="+mn-lt"/>
                <a:cs typeface="Arial" panose="020B0604020202020204" pitchFamily="34" charset="0"/>
              </a:rPr>
              <a:t> центры (отделения).</a:t>
            </a:r>
          </a:p>
          <a:p>
            <a:pPr algn="ctr" eaLnBrk="1" hangingPunct="1">
              <a:defRPr/>
            </a:pPr>
            <a:r>
              <a:rPr lang="ru-RU" altLang="ru-RU" sz="1800" b="0" dirty="0">
                <a:solidFill>
                  <a:srgbClr val="C0504D"/>
                </a:solidFill>
                <a:latin typeface="+mn-lt"/>
                <a:cs typeface="Arial" panose="020B0604020202020204" pitchFamily="34" charset="0"/>
              </a:rPr>
              <a:t>В таблице 1110 указываются штаты </a:t>
            </a:r>
            <a:r>
              <a:rPr lang="ru-RU" altLang="ru-RU" sz="1800" dirty="0">
                <a:solidFill>
                  <a:srgbClr val="C0504D"/>
                </a:solidFill>
                <a:latin typeface="+mn-lt"/>
                <a:cs typeface="Arial" panose="020B0604020202020204" pitchFamily="34" charset="0"/>
              </a:rPr>
              <a:t>организованных</a:t>
            </a:r>
            <a:r>
              <a:rPr lang="ru-RU" altLang="ru-RU" sz="1800" b="0" dirty="0">
                <a:solidFill>
                  <a:srgbClr val="C0504D"/>
                </a:solidFill>
                <a:latin typeface="+mn-lt"/>
                <a:cs typeface="Arial" panose="020B0604020202020204" pitchFamily="34" charset="0"/>
              </a:rPr>
              <a:t> подразделений.</a:t>
            </a:r>
          </a:p>
        </p:txBody>
      </p:sp>
    </p:spTree>
    <p:extLst>
      <p:ext uri="{BB962C8B-B14F-4D97-AF65-F5344CB8AC3E}">
        <p14:creationId xmlns:p14="http://schemas.microsoft.com/office/powerpoint/2010/main" val="1192250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12192000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0"/>
            <a:ext cx="12192000" cy="8318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54276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0" y="128588"/>
            <a:ext cx="428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8"/>
            <a:ext cx="12192000" cy="5524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54278" name="Прямоугольник 14"/>
          <p:cNvSpPr>
            <a:spLocks noChangeArrowheads="1"/>
          </p:cNvSpPr>
          <p:nvPr/>
        </p:nvSpPr>
        <p:spPr bwMode="auto">
          <a:xfrm>
            <a:off x="379413" y="6430963"/>
            <a:ext cx="6096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>
                <a:solidFill>
                  <a:srgbClr val="6C5E53"/>
                </a:solidFill>
                <a:latin typeface="Montserrat SemiBold"/>
              </a:rPr>
              <a:t>www.mednet.ru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421188" y="906463"/>
            <a:ext cx="3349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800" i="0" dirty="0">
                <a:solidFill>
                  <a:srgbClr val="C0504D"/>
                </a:solidFill>
                <a:latin typeface="+mn-lt"/>
              </a:rPr>
              <a:t>ВВЕДЕНА НОВАЯ ТАБЛИЦА 1111</a:t>
            </a:r>
          </a:p>
        </p:txBody>
      </p:sp>
      <p:sp>
        <p:nvSpPr>
          <p:cNvPr id="54280" name="Прямоугольник 3"/>
          <p:cNvSpPr>
            <a:spLocks noChangeArrowheads="1"/>
          </p:cNvSpPr>
          <p:nvPr/>
        </p:nvSpPr>
        <p:spPr bwMode="auto">
          <a:xfrm>
            <a:off x="1524000" y="2133600"/>
            <a:ext cx="91440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 	   				              	</a:t>
            </a:r>
            <a:endParaRPr lang="en-US" altLang="ru-RU" sz="2400">
              <a:latin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781316"/>
              </p:ext>
            </p:extLst>
          </p:nvPr>
        </p:nvGraphicFramePr>
        <p:xfrm>
          <a:off x="711200" y="1347788"/>
          <a:ext cx="10769600" cy="4054472"/>
        </p:xfrm>
        <a:graphic>
          <a:graphicData uri="http://schemas.openxmlformats.org/drawingml/2006/table">
            <a:tbl>
              <a:tblPr/>
              <a:tblGrid>
                <a:gridCol w="571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7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3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1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Должности и физические лица </a:t>
                      </a: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центров (отделений) вспомогательных репродуктивных технологий 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(из табл. 1100)</a:t>
                      </a: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№№ строк</a:t>
                      </a: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штатных</a:t>
                      </a: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занятых</a:t>
                      </a: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физических лиц</a:t>
                      </a: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992" marR="559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5992" marR="559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5992" marR="559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5992" marR="559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5992" marR="559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Всего, в том числе:</a:t>
                      </a:r>
                    </a:p>
                  </a:txBody>
                  <a:tcPr marL="55992" marR="559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врачи</a:t>
                      </a:r>
                    </a:p>
                  </a:txBody>
                  <a:tcPr marL="55992" marR="559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из них: акушер-гинеколог</a:t>
                      </a:r>
                    </a:p>
                  </a:txBody>
                  <a:tcPr marL="55992" marR="559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из них: акушер-гинеколог (для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       проведения  программы ЭКО) </a:t>
                      </a:r>
                    </a:p>
                  </a:txBody>
                  <a:tcPr marL="55992" marR="559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2.1.1</a:t>
                      </a: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анестезиолог-реаниматолог </a:t>
                      </a:r>
                    </a:p>
                  </a:txBody>
                  <a:tcPr marL="55992" marR="559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ультразвуковой диагностики </a:t>
                      </a:r>
                    </a:p>
                  </a:txBody>
                  <a:tcPr marL="55992" marR="559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клинической лабораторной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диагностики </a:t>
                      </a:r>
                    </a:p>
                  </a:txBody>
                  <a:tcPr marL="55992" marR="559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2.4</a:t>
                      </a: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специалисты с высшим немедицинским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образованием</a:t>
                      </a:r>
                    </a:p>
                  </a:txBody>
                  <a:tcPr marL="55992" marR="559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из них: эмбриолог</a:t>
                      </a:r>
                    </a:p>
                  </a:txBody>
                  <a:tcPr marL="55992" marR="559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средний медицинский персонал</a:t>
                      </a:r>
                    </a:p>
                  </a:txBody>
                  <a:tcPr marL="55992" marR="559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младший медицинский персонал</a:t>
                      </a:r>
                    </a:p>
                  </a:txBody>
                  <a:tcPr marL="55992" marR="559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прочий персонал</a:t>
                      </a:r>
                    </a:p>
                  </a:txBody>
                  <a:tcPr marL="55992" marR="5599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992" marR="5599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7" name="Rectangle 1249"/>
          <p:cNvSpPr>
            <a:spLocks noChangeArrowheads="1"/>
          </p:cNvSpPr>
          <p:nvPr/>
        </p:nvSpPr>
        <p:spPr bwMode="auto">
          <a:xfrm>
            <a:off x="7820025" y="2393950"/>
            <a:ext cx="2711450" cy="463550"/>
          </a:xfrm>
          <a:prstGeom prst="rect">
            <a:avLst/>
          </a:prstGeom>
          <a:solidFill>
            <a:srgbClr val="EFE9E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i="0" dirty="0">
                <a:solidFill>
                  <a:srgbClr val="49443F"/>
                </a:solidFill>
                <a:latin typeface="+mn-lt"/>
                <a:cs typeface="Arial" panose="020B0604020202020204" pitchFamily="34" charset="0"/>
              </a:rPr>
              <a:t>стр.1 = 2+3+4+5+6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857375" y="5508625"/>
            <a:ext cx="881062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1800" b="0" dirty="0">
                <a:solidFill>
                  <a:srgbClr val="C0504D"/>
                </a:solidFill>
                <a:latin typeface="+mn-lt"/>
                <a:cs typeface="Arial" panose="020B0604020202020204" pitchFamily="34" charset="0"/>
              </a:rPr>
              <a:t>В таблице 1001 стр.125 указываются </a:t>
            </a:r>
            <a:r>
              <a:rPr lang="ru-RU" altLang="ru-RU" sz="1800" dirty="0">
                <a:solidFill>
                  <a:srgbClr val="C0504D"/>
                </a:solidFill>
                <a:latin typeface="+mn-lt"/>
                <a:cs typeface="Arial" panose="020B0604020202020204" pitchFamily="34" charset="0"/>
              </a:rPr>
              <a:t>организованные</a:t>
            </a:r>
            <a:r>
              <a:rPr lang="ru-RU" altLang="ru-RU" sz="1800" b="0" dirty="0">
                <a:solidFill>
                  <a:srgbClr val="C0504D"/>
                </a:solidFill>
                <a:latin typeface="+mn-lt"/>
                <a:cs typeface="Arial" panose="020B0604020202020204" pitchFamily="34" charset="0"/>
              </a:rPr>
              <a:t> центры (отделения).</a:t>
            </a:r>
          </a:p>
          <a:p>
            <a:pPr algn="ctr" eaLnBrk="1" hangingPunct="1">
              <a:defRPr/>
            </a:pPr>
            <a:r>
              <a:rPr lang="ru-RU" altLang="ru-RU" sz="1800" b="0" dirty="0">
                <a:solidFill>
                  <a:srgbClr val="C0504D"/>
                </a:solidFill>
                <a:latin typeface="+mn-lt"/>
                <a:cs typeface="Arial" panose="020B0604020202020204" pitchFamily="34" charset="0"/>
              </a:rPr>
              <a:t>В таблице 1111 указываются штаты </a:t>
            </a:r>
            <a:r>
              <a:rPr lang="ru-RU" altLang="ru-RU" sz="1800" dirty="0">
                <a:solidFill>
                  <a:srgbClr val="C0504D"/>
                </a:solidFill>
                <a:latin typeface="+mn-lt"/>
                <a:cs typeface="Arial" panose="020B0604020202020204" pitchFamily="34" charset="0"/>
              </a:rPr>
              <a:t>организованных </a:t>
            </a:r>
            <a:r>
              <a:rPr lang="ru-RU" altLang="ru-RU" sz="1800" b="0" dirty="0">
                <a:solidFill>
                  <a:srgbClr val="C0504D"/>
                </a:solidFill>
                <a:latin typeface="+mn-lt"/>
                <a:cs typeface="Arial" panose="020B0604020202020204" pitchFamily="34" charset="0"/>
              </a:rPr>
              <a:t>подразделений.</a:t>
            </a:r>
          </a:p>
        </p:txBody>
      </p:sp>
    </p:spTree>
    <p:extLst>
      <p:ext uri="{BB962C8B-B14F-4D97-AF65-F5344CB8AC3E}">
        <p14:creationId xmlns:p14="http://schemas.microsoft.com/office/powerpoint/2010/main" val="1508943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12192000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0"/>
            <a:ext cx="12192000" cy="8318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55300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0" y="128588"/>
            <a:ext cx="428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8"/>
            <a:ext cx="12192000" cy="5524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55302" name="Прямоугольник 10"/>
          <p:cNvSpPr>
            <a:spLocks noChangeArrowheads="1"/>
          </p:cNvSpPr>
          <p:nvPr/>
        </p:nvSpPr>
        <p:spPr bwMode="auto">
          <a:xfrm>
            <a:off x="379413" y="6430963"/>
            <a:ext cx="6096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>
                <a:solidFill>
                  <a:srgbClr val="6C5E53"/>
                </a:solidFill>
                <a:latin typeface="Montserrat SemiBold"/>
              </a:rPr>
              <a:t>www.mednet.ru</a:t>
            </a:r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5111750" y="149225"/>
            <a:ext cx="1968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i="0" dirty="0">
                <a:solidFill>
                  <a:srgbClr val="49443F"/>
                </a:solidFill>
                <a:latin typeface="+mn-lt"/>
                <a:cs typeface="Arial" panose="020B0604020202020204" pitchFamily="34" charset="0"/>
              </a:rPr>
              <a:t>Таблица 1104</a:t>
            </a:r>
            <a:endParaRPr lang="ru-RU" altLang="ru-RU" sz="2400" b="0" i="0" dirty="0">
              <a:solidFill>
                <a:srgbClr val="49443F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269368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398633"/>
              </p:ext>
            </p:extLst>
          </p:nvPr>
        </p:nvGraphicFramePr>
        <p:xfrm>
          <a:off x="674688" y="1009650"/>
          <a:ext cx="10842625" cy="5145130"/>
        </p:xfrm>
        <a:graphic>
          <a:graphicData uri="http://schemas.openxmlformats.org/drawingml/2006/table">
            <a:tbl>
              <a:tblPr/>
              <a:tblGrid>
                <a:gridCol w="605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8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023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Должности и физические лица амбулаторий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 </a:t>
                      </a:r>
                    </a:p>
                  </a:txBody>
                  <a:tcPr marL="91443" marR="91443"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Должностей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Физи-ческих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лиц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стр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3" marR="91443"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штатных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занятых</a:t>
                      </a:r>
                    </a:p>
                  </a:txBody>
                  <a:tcPr marL="91443" marR="91443"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8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43" marR="91443" marT="45694" marB="4569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43" marR="91443"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443" marR="91443"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2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Всего, в том числе: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443" marR="91443"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443" marR="91443"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7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врачи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443" marR="91443"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443" marR="91443"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5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специалисты с высшим немедицинским образованием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8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провизоры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8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средний медицинский персонал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8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фармацевты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8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младший медицинский персонал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8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прочий персонал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242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Кроме того, число физических лиц специалистов с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высшим немедицинским образованием, занимающих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должности врачей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sngStrike" cap="none" normalizeH="0" baseline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sngStrike" cap="none" normalizeH="0" baseline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400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Кроме того, число физических лиц без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медицинского образования, занимающих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должности среднего медицинского персонала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sngStrike" cap="none" normalizeH="0" baseline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sngStrike" cap="none" normalizeH="0" baseline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3" marR="91443" marT="45694" marB="4569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Rectangle 1108"/>
          <p:cNvSpPr>
            <a:spLocks noChangeArrowheads="1"/>
          </p:cNvSpPr>
          <p:nvPr/>
        </p:nvSpPr>
        <p:spPr bwMode="auto">
          <a:xfrm>
            <a:off x="8109610" y="3429000"/>
            <a:ext cx="3170238" cy="1276350"/>
          </a:xfrm>
          <a:prstGeom prst="rect">
            <a:avLst/>
          </a:prstGeom>
          <a:solidFill>
            <a:srgbClr val="EFE9E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i="0" dirty="0">
                <a:solidFill>
                  <a:srgbClr val="49443F"/>
                </a:solidFill>
                <a:latin typeface="+mn-lt"/>
                <a:cs typeface="Arial" panose="020B0604020202020204" pitchFamily="34" charset="0"/>
              </a:rPr>
              <a:t>В связи с изменением таблицы 1100 строки 9 и 10 по графам «Штатные» и «Занятые» при наличии </a:t>
            </a:r>
            <a:r>
              <a:rPr lang="ru-RU" altLang="ru-RU" sz="1600" i="0" dirty="0">
                <a:solidFill>
                  <a:srgbClr val="C0504D"/>
                </a:solidFill>
                <a:latin typeface="+mn-lt"/>
                <a:cs typeface="Arial" panose="020B0604020202020204" pitchFamily="34" charset="0"/>
              </a:rPr>
              <a:t>необходимо заполнить</a:t>
            </a:r>
          </a:p>
        </p:txBody>
      </p:sp>
    </p:spTree>
    <p:extLst>
      <p:ext uri="{BB962C8B-B14F-4D97-AF65-F5344CB8AC3E}">
        <p14:creationId xmlns:p14="http://schemas.microsoft.com/office/powerpoint/2010/main" val="1726546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12192000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0"/>
            <a:ext cx="12192000" cy="1022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57348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4288" y="265113"/>
            <a:ext cx="428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8"/>
            <a:ext cx="12192000" cy="5524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57350" name="Прямоугольник 7"/>
          <p:cNvSpPr>
            <a:spLocks noChangeArrowheads="1"/>
          </p:cNvSpPr>
          <p:nvPr/>
        </p:nvSpPr>
        <p:spPr bwMode="auto">
          <a:xfrm>
            <a:off x="379413" y="6430963"/>
            <a:ext cx="6096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>
                <a:solidFill>
                  <a:srgbClr val="6C5E53"/>
                </a:solidFill>
                <a:latin typeface="Montserrat SemiBold"/>
              </a:rPr>
              <a:t>www.mednet.ru</a:t>
            </a:r>
          </a:p>
        </p:txBody>
      </p:sp>
      <p:sp>
        <p:nvSpPr>
          <p:cNvPr id="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2141538" y="128588"/>
            <a:ext cx="7908925" cy="77946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Обязательная дополнительная информация к таблице 1100 (Пояснительные)</a:t>
            </a:r>
          </a:p>
        </p:txBody>
      </p:sp>
      <p:sp>
        <p:nvSpPr>
          <p:cNvPr id="58371" name="Объект 2"/>
          <p:cNvSpPr txBox="1">
            <a:spLocks noChangeArrowheads="1"/>
          </p:cNvSpPr>
          <p:nvPr/>
        </p:nvSpPr>
        <p:spPr bwMode="auto">
          <a:xfrm>
            <a:off x="677863" y="1158875"/>
            <a:ext cx="10836275" cy="529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altLang="ru-RU" sz="1800" b="0" i="0" dirty="0">
                <a:solidFill>
                  <a:srgbClr val="49443F"/>
                </a:solidFill>
                <a:latin typeface="+mn-lt"/>
                <a:cs typeface="Calibri" panose="020F0502020204030204" pitchFamily="34" charset="0"/>
              </a:rPr>
              <a:t>при указании данных в строках 66 и 190 граф 5, 6, 10 (врачи приемного отделения и медицинские сестры приемного отделения в подразделениях, оказывающих медицинскую помощь в амбулаторных условиях);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altLang="ru-RU" sz="1800" b="0" i="0" dirty="0">
                <a:solidFill>
                  <a:srgbClr val="49443F"/>
                </a:solidFill>
                <a:latin typeface="+mn-lt"/>
                <a:cs typeface="Calibri" panose="020F0502020204030204" pitchFamily="34" charset="0"/>
              </a:rPr>
              <a:t>при указании данных в строке 92 графах 5, 6, 10 (судебно-медицинские эксперты в подразделениях, оказывающих медицинскую помощь в амбулаторных условиях);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altLang="ru-RU" sz="1800" b="0" i="0" dirty="0">
                <a:solidFill>
                  <a:srgbClr val="49443F"/>
                </a:solidFill>
                <a:latin typeface="+mn-lt"/>
                <a:cs typeface="Calibri" panose="020F0502020204030204" pitchFamily="34" charset="0"/>
              </a:rPr>
              <a:t>расшифровка строки 123 «прочие врачи» по наименованию должностей;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altLang="ru-RU" sz="1800" b="0" i="0" dirty="0">
                <a:solidFill>
                  <a:srgbClr val="C0504D"/>
                </a:solidFill>
                <a:latin typeface="+mn-lt"/>
                <a:cs typeface="Times New Roman" panose="02020603050405020304" pitchFamily="18" charset="0"/>
              </a:rPr>
              <a:t>при заполнении строки 181 по графам 5, 6 и 10 «медицинские сестры диетические, оказывающие медицинскую помощь в амбулаторных условиях»;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altLang="ru-RU" sz="1800" b="0" i="0" dirty="0">
                <a:solidFill>
                  <a:srgbClr val="C0504D"/>
                </a:solidFill>
                <a:latin typeface="+mn-lt"/>
                <a:cs typeface="Times New Roman" panose="02020603050405020304" pitchFamily="18" charset="0"/>
              </a:rPr>
              <a:t>при заполнении строки 214 по графам 7, 8 и 11 «фельдшеры, оказывающие медицинскую помощь в стационарных условиях»;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altLang="ru-RU" sz="1800" b="0" i="0" dirty="0">
                <a:solidFill>
                  <a:srgbClr val="49443F"/>
                </a:solidFill>
                <a:latin typeface="+mn-lt"/>
                <a:cs typeface="Calibri" panose="020F0502020204030204" pitchFamily="34" charset="0"/>
              </a:rPr>
              <a:t>расшифровка строки 219 «прочий средний медицинский персонал»;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altLang="ru-RU" sz="1800" b="0" i="0" dirty="0">
                <a:solidFill>
                  <a:srgbClr val="49443F"/>
                </a:solidFill>
                <a:latin typeface="+mn-lt"/>
                <a:cs typeface="Calibri" panose="020F0502020204030204" pitchFamily="34" charset="0"/>
              </a:rPr>
              <a:t>расшифровка разницы строки 233 «лица с высшим немедицинским образованием, занимающих должности врачей» минус (стр. 234+235+236);  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altLang="ru-RU" sz="1800" b="0" i="0" dirty="0">
                <a:solidFill>
                  <a:srgbClr val="49443F"/>
                </a:solidFill>
                <a:latin typeface="+mn-lt"/>
                <a:cs typeface="Calibri" panose="020F0502020204030204" pitchFamily="34" charset="0"/>
              </a:rPr>
              <a:t>расшифровка строки 242 «лица, без медицинского образования, занимающих должности среднего медицинского персонала - прочие»;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ru-RU" alt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ru-RU" alt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ru-RU" alt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ru-RU" alt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ru-RU" alt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ru-RU" alt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ru-RU" alt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ru-RU" altLang="ru-RU" sz="180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Char char="•"/>
              <a:defRPr/>
            </a:pPr>
            <a:endParaRPr lang="ru-RU" altLang="ru-RU" sz="3200" b="0" i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32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697D475-B99B-7947-8354-03765AAD9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14928"/>
            <a:ext cx="12192000" cy="6843072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0"/>
            <a:ext cx="12192000" cy="8318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14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0" y="128588"/>
            <a:ext cx="428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2"/>
            <a:ext cx="12192000" cy="55187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4F602AE-0729-554D-BC0C-D0A432222F79}"/>
              </a:ext>
            </a:extLst>
          </p:cNvPr>
          <p:cNvSpPr/>
          <p:nvPr/>
        </p:nvSpPr>
        <p:spPr>
          <a:xfrm>
            <a:off x="379548" y="6430252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 err="1">
                <a:solidFill>
                  <a:srgbClr val="6C5E53"/>
                </a:solidFill>
                <a:latin typeface="Montserrat SemiBold" pitchFamily="2" charset="0"/>
              </a:rPr>
              <a:t>www.mednet.ru</a:t>
            </a:r>
            <a:endParaRPr lang="ru-RU" sz="1200" b="1" dirty="0">
              <a:solidFill>
                <a:srgbClr val="6C5E53"/>
              </a:solidFill>
              <a:latin typeface="Montserrat SemiBold" pitchFamily="2" charset="0"/>
            </a:endParaRPr>
          </a:p>
        </p:txBody>
      </p:sp>
      <p:sp>
        <p:nvSpPr>
          <p:cNvPr id="6146" name="Прямоугольник 3"/>
          <p:cNvSpPr>
            <a:spLocks noChangeArrowheads="1"/>
          </p:cNvSpPr>
          <p:nvPr/>
        </p:nvSpPr>
        <p:spPr bwMode="auto">
          <a:xfrm>
            <a:off x="1524000" y="2133600"/>
            <a:ext cx="91440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57263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</a:rPr>
              <a:t> 	   				              	</a:t>
            </a:r>
            <a:endParaRPr lang="en-US" altLang="ru-RU" sz="2400" dirty="0">
              <a:solidFill>
                <a:schemeClr val="tx1"/>
              </a:solidFill>
            </a:endParaRP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2063750" y="871538"/>
            <a:ext cx="8208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400">
                <a:solidFill>
                  <a:schemeClr val="tx1"/>
                </a:solidFill>
              </a:rPr>
              <a:t>			</a:t>
            </a:r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3550083" y="180315"/>
            <a:ext cx="523629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i="0" dirty="0">
                <a:solidFill>
                  <a:srgbClr val="49443F"/>
                </a:solidFill>
                <a:latin typeface="+mn-lt"/>
              </a:rPr>
              <a:t>Внесены изменения в  таблицу  2100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144685"/>
              </p:ext>
            </p:extLst>
          </p:nvPr>
        </p:nvGraphicFramePr>
        <p:xfrm>
          <a:off x="614716" y="1569377"/>
          <a:ext cx="5860832" cy="3987160"/>
        </p:xfrm>
        <a:graphic>
          <a:graphicData uri="http://schemas.openxmlformats.org/drawingml/2006/table">
            <a:tbl>
              <a:tblPr/>
              <a:tblGrid>
                <a:gridCol w="4876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Исключены строки:</a:t>
                      </a: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 них (из стр. 1): специалисты: </a:t>
                      </a: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руководители организаций   и их заместители</a:t>
                      </a: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их них акушеры – гинекологи </a:t>
                      </a: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цехового врачебного участка</a:t>
                      </a: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5.1</a:t>
                      </a: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313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анестезиологи – реаниматологи</a:t>
                      </a: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0" strike="sng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313"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медико-социальной экспертизе</a:t>
                      </a: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31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рентгенологи</a:t>
                      </a: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313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судебно-медицинские эксперты</a:t>
                      </a: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7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терапевты амбулаторий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731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 err="1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трансфузиологи</a:t>
                      </a: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731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фармакологи клинические</a:t>
                      </a: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731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 err="1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эндоскописты</a:t>
                      </a: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7313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Добавлены строки: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C0504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87313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онкологи-гематологи детские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8731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скорой медицинской помощи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0" name="Rectangle 1694"/>
          <p:cNvSpPr>
            <a:spLocks noChangeArrowheads="1"/>
          </p:cNvSpPr>
          <p:nvPr/>
        </p:nvSpPr>
        <p:spPr bwMode="auto">
          <a:xfrm>
            <a:off x="8032858" y="1423446"/>
            <a:ext cx="2601832" cy="1088625"/>
          </a:xfrm>
          <a:prstGeom prst="rect">
            <a:avLst/>
          </a:prstGeom>
          <a:solidFill>
            <a:srgbClr val="EBE4D9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i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Не ведется учет деятельности в единицах «посещение»</a:t>
            </a:r>
          </a:p>
        </p:txBody>
      </p:sp>
      <p:sp>
        <p:nvSpPr>
          <p:cNvPr id="11" name="Rectangle 1694"/>
          <p:cNvSpPr>
            <a:spLocks noChangeArrowheads="1"/>
          </p:cNvSpPr>
          <p:nvPr/>
        </p:nvSpPr>
        <p:spPr bwMode="auto">
          <a:xfrm>
            <a:off x="7384832" y="4451177"/>
            <a:ext cx="4384257" cy="1467516"/>
          </a:xfrm>
          <a:prstGeom prst="rect">
            <a:avLst/>
          </a:prstGeom>
          <a:solidFill>
            <a:srgbClr val="EBE4D9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i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В стр.84 указываются посещения врачами скорой медицинской помощи в кабинетах неотложной медицинской помощи, оказывающих медицинскую помощь в амбулаторных условиях</a:t>
            </a:r>
          </a:p>
        </p:txBody>
      </p:sp>
      <p:sp>
        <p:nvSpPr>
          <p:cNvPr id="12" name="Rectangle 1694"/>
          <p:cNvSpPr>
            <a:spLocks noChangeArrowheads="1"/>
          </p:cNvSpPr>
          <p:nvPr/>
        </p:nvSpPr>
        <p:spPr bwMode="auto">
          <a:xfrm>
            <a:off x="7903378" y="3249966"/>
            <a:ext cx="2077527" cy="726204"/>
          </a:xfrm>
          <a:prstGeom prst="rect">
            <a:avLst/>
          </a:prstGeom>
          <a:solidFill>
            <a:srgbClr val="EBE4D9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i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Стр. 38 – новая должность</a:t>
            </a: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64E8BD59-0AD5-48B3-B568-603449BC7E85}"/>
              </a:ext>
            </a:extLst>
          </p:cNvPr>
          <p:cNvCxnSpPr>
            <a:stCxn id="10" idx="1"/>
            <a:endCxn id="18" idx="3"/>
          </p:cNvCxnSpPr>
          <p:nvPr/>
        </p:nvCxnSpPr>
        <p:spPr>
          <a:xfrm flipH="1">
            <a:off x="6475548" y="1967759"/>
            <a:ext cx="1557310" cy="1595198"/>
          </a:xfrm>
          <a:prstGeom prst="straightConnector1">
            <a:avLst/>
          </a:prstGeom>
          <a:ln w="34925"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7303F466-364C-4836-8D23-4473852AEDA6}"/>
              </a:ext>
            </a:extLst>
          </p:cNvPr>
          <p:cNvCxnSpPr>
            <a:cxnSpLocks/>
          </p:cNvCxnSpPr>
          <p:nvPr/>
        </p:nvCxnSpPr>
        <p:spPr>
          <a:xfrm flipH="1">
            <a:off x="6379378" y="3907813"/>
            <a:ext cx="1479690" cy="1369763"/>
          </a:xfrm>
          <a:prstGeom prst="straightConnector1">
            <a:avLst/>
          </a:prstGeom>
          <a:ln w="34925"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1DF68179-53A7-4186-B79C-8B12C7B4E581}"/>
              </a:ext>
            </a:extLst>
          </p:cNvPr>
          <p:cNvCxnSpPr>
            <a:cxnSpLocks/>
          </p:cNvCxnSpPr>
          <p:nvPr/>
        </p:nvCxnSpPr>
        <p:spPr>
          <a:xfrm flipH="1">
            <a:off x="6427464" y="5490587"/>
            <a:ext cx="957368" cy="11476"/>
          </a:xfrm>
          <a:prstGeom prst="straightConnector1">
            <a:avLst/>
          </a:prstGeom>
          <a:ln w="34925"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697D475-B99B-7947-8354-03765AAD9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14928"/>
            <a:ext cx="12192000" cy="6843072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0"/>
            <a:ext cx="12192000" cy="8318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11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0" y="128588"/>
            <a:ext cx="428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2"/>
            <a:ext cx="12192000" cy="55187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4F602AE-0729-554D-BC0C-D0A432222F79}"/>
              </a:ext>
            </a:extLst>
          </p:cNvPr>
          <p:cNvSpPr/>
          <p:nvPr/>
        </p:nvSpPr>
        <p:spPr>
          <a:xfrm>
            <a:off x="379548" y="6430252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 err="1">
                <a:solidFill>
                  <a:srgbClr val="6C5E53"/>
                </a:solidFill>
                <a:latin typeface="Montserrat SemiBold" pitchFamily="2" charset="0"/>
              </a:rPr>
              <a:t>www.mednet.ru</a:t>
            </a:r>
            <a:endParaRPr lang="ru-RU" sz="1200" b="1" dirty="0">
              <a:solidFill>
                <a:srgbClr val="6C5E53"/>
              </a:solidFill>
              <a:latin typeface="Montserrat SemiBold" pitchFamily="2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277"/>
            <a:ext cx="9144000" cy="304800"/>
          </a:xfrm>
        </p:spPr>
        <p:txBody>
          <a:bodyPr>
            <a:noAutofit/>
          </a:bodyPr>
          <a:lstStyle/>
          <a:p>
            <a:pPr marL="838200" indent="-838200" algn="ctr"/>
            <a:r>
              <a:rPr lang="ru-RU" altLang="ru-RU" sz="2400" b="1" dirty="0">
                <a:solidFill>
                  <a:srgbClr val="49443F"/>
                </a:solidFill>
                <a:latin typeface="+mn-lt"/>
              </a:rPr>
              <a:t>Таблица 2101 </a:t>
            </a:r>
          </a:p>
        </p:txBody>
      </p:sp>
      <p:graphicFrame>
        <p:nvGraphicFramePr>
          <p:cNvPr id="178800" name="Group 62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99165087"/>
              </p:ext>
            </p:extLst>
          </p:nvPr>
        </p:nvGraphicFramePr>
        <p:xfrm>
          <a:off x="379548" y="967670"/>
          <a:ext cx="8763000" cy="5081550"/>
        </p:xfrm>
        <a:graphic>
          <a:graphicData uri="http://schemas.openxmlformats.org/drawingml/2006/table">
            <a:tbl>
              <a:tblPr/>
              <a:tblGrid>
                <a:gridCol w="5197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1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6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 строки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Из них сельскими жителями</a:t>
                      </a: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0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0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Посещения к среднему медицинскому персоналу всего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0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из них:  на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ФАПах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(включая посещения на дому)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0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из них: на передвижных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2.1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05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из стр. 2 акушерки</a:t>
                      </a: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0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 фельдшерских пунктах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0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из них: на передвижных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6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 пунктах (отделениях, кабинетах) неотложной медицинской помощи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0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из них: сельскому населению всего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4.1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0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взрослому населению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4.2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0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детскому населению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4.3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059">
                <a:tc>
                  <a:txBody>
                    <a:bodyPr/>
                    <a:lstStyle>
                      <a:lvl1pPr marL="530225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530225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530225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амбулаториях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059">
                <a:tc>
                  <a:txBody>
                    <a:bodyPr/>
                    <a:lstStyle>
                      <a:lvl1pPr marL="530225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530225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</a:t>
                      </a:r>
                    </a:p>
                    <a:p>
                      <a:pPr marL="530225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из них: в передвижных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7059">
                <a:tc>
                  <a:txBody>
                    <a:bodyPr/>
                    <a:lstStyle/>
                    <a:p>
                      <a:pPr marL="530225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530225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из стр. 5 акушерки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5.2</a:t>
                      </a:r>
                    </a:p>
                  </a:txBody>
                  <a:tcPr marT="48481" marB="484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T="48481" marB="4848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5245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94" name="Rectangle 628"/>
          <p:cNvSpPr>
            <a:spLocks noChangeArrowheads="1"/>
          </p:cNvSpPr>
          <p:nvPr/>
        </p:nvSpPr>
        <p:spPr bwMode="auto">
          <a:xfrm>
            <a:off x="7552013" y="3548419"/>
            <a:ext cx="3181070" cy="640416"/>
          </a:xfrm>
          <a:prstGeom prst="rect">
            <a:avLst/>
          </a:prstGeom>
          <a:solidFill>
            <a:srgbClr val="E7DFD1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ru-RU" altLang="ru-RU" sz="1600" dirty="0" err="1">
                <a:solidFill>
                  <a:srgbClr val="49443F"/>
                </a:solidFill>
                <a:latin typeface="+mn-lt"/>
              </a:rPr>
              <a:t>Внутриформенный</a:t>
            </a:r>
            <a:r>
              <a:rPr lang="ru-RU" altLang="ru-RU" sz="1600" dirty="0">
                <a:solidFill>
                  <a:srgbClr val="49443F"/>
                </a:solidFill>
                <a:latin typeface="+mn-lt"/>
              </a:rPr>
              <a:t> контроль:</a:t>
            </a:r>
          </a:p>
          <a:p>
            <a:pPr algn="just">
              <a:spcBef>
                <a:spcPct val="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ru-RU" altLang="ru-RU" sz="1600" dirty="0">
                <a:solidFill>
                  <a:srgbClr val="C0504D"/>
                </a:solidFill>
                <a:latin typeface="+mn-lt"/>
              </a:rPr>
              <a:t>строка 4 </a:t>
            </a:r>
            <a:r>
              <a:rPr lang="ru-RU" altLang="ru-RU" sz="1600" dirty="0">
                <a:solidFill>
                  <a:srgbClr val="49443F"/>
                </a:solidFill>
                <a:latin typeface="+mn-lt"/>
              </a:rPr>
              <a:t>= сумме строк 4.2+4.3</a:t>
            </a:r>
          </a:p>
        </p:txBody>
      </p:sp>
      <p:sp>
        <p:nvSpPr>
          <p:cNvPr id="10295" name="Rectangle 628"/>
          <p:cNvSpPr>
            <a:spLocks noChangeArrowheads="1"/>
          </p:cNvSpPr>
          <p:nvPr/>
        </p:nvSpPr>
        <p:spPr bwMode="auto">
          <a:xfrm>
            <a:off x="6447839" y="1981200"/>
            <a:ext cx="5410786" cy="1322007"/>
          </a:xfrm>
          <a:prstGeom prst="rect">
            <a:avLst/>
          </a:prstGeom>
          <a:solidFill>
            <a:srgbClr val="E7DFD1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ru-RU" altLang="ru-RU" sz="1600" dirty="0">
                <a:solidFill>
                  <a:srgbClr val="49443F"/>
                </a:solidFill>
                <a:latin typeface="+mn-lt"/>
              </a:rPr>
              <a:t>Из общего числа посещений к среднему медицинскому персоналу (стр. 1), в </a:t>
            </a:r>
            <a:r>
              <a:rPr lang="ru-RU" altLang="ru-RU" sz="1600" dirty="0">
                <a:solidFill>
                  <a:srgbClr val="C0504D"/>
                </a:solidFill>
                <a:latin typeface="+mn-lt"/>
              </a:rPr>
              <a:t>строке 4 </a:t>
            </a:r>
            <a:r>
              <a:rPr lang="ru-RU" altLang="ru-RU" sz="1600" dirty="0">
                <a:solidFill>
                  <a:srgbClr val="49443F"/>
                </a:solidFill>
                <a:latin typeface="+mn-lt"/>
              </a:rPr>
              <a:t>указываются посещения среднего медицинского персонала пунктов (кабинетов) неотложной медицинской помощи, включая пункты на дому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475547" y="4613958"/>
            <a:ext cx="5383078" cy="903288"/>
          </a:xfrm>
          <a:prstGeom prst="rect">
            <a:avLst/>
          </a:prstGeom>
          <a:solidFill>
            <a:srgbClr val="E7DFD1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457200" algn="just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ru-RU" altLang="ru-RU" sz="1600" kern="0" dirty="0">
                <a:solidFill>
                  <a:srgbClr val="49443F"/>
                </a:solidFill>
              </a:rPr>
              <a:t>Посещения к зубным врачам и гигиенистам стоматологическими в таблицу </a:t>
            </a:r>
            <a:r>
              <a:rPr lang="ru-RU" altLang="ru-RU" sz="1600" u="sng" kern="0" dirty="0">
                <a:solidFill>
                  <a:srgbClr val="49443F"/>
                </a:solidFill>
              </a:rPr>
              <a:t>не включаются</a:t>
            </a:r>
            <a:r>
              <a:rPr lang="ru-RU" altLang="ru-RU" sz="1600" kern="0" dirty="0">
                <a:solidFill>
                  <a:srgbClr val="49443F"/>
                </a:solidFill>
              </a:rPr>
              <a:t>, учет деятельности ведется в таблице 2700.</a:t>
            </a:r>
            <a:endParaRPr lang="ru-RU" altLang="ru-RU" sz="1600" u="sng" kern="0" dirty="0">
              <a:solidFill>
                <a:srgbClr val="49443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697D475-B99B-7947-8354-03765AAD9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14928"/>
            <a:ext cx="12192000" cy="6843072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0"/>
            <a:ext cx="12192000" cy="8318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0" y="128588"/>
            <a:ext cx="428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2"/>
            <a:ext cx="12192000" cy="55187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4F602AE-0729-554D-BC0C-D0A432222F79}"/>
              </a:ext>
            </a:extLst>
          </p:cNvPr>
          <p:cNvSpPr/>
          <p:nvPr/>
        </p:nvSpPr>
        <p:spPr>
          <a:xfrm>
            <a:off x="379548" y="6430252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 err="1">
                <a:solidFill>
                  <a:srgbClr val="6C5E53"/>
                </a:solidFill>
                <a:latin typeface="Montserrat SemiBold" pitchFamily="2" charset="0"/>
              </a:rPr>
              <a:t>www.mednet.ru</a:t>
            </a:r>
            <a:endParaRPr lang="ru-RU" sz="1200" b="1" dirty="0">
              <a:solidFill>
                <a:srgbClr val="6C5E53"/>
              </a:solidFill>
              <a:latin typeface="Montserrat SemiBold" pitchFamily="2" charset="0"/>
            </a:endParaRPr>
          </a:p>
        </p:txBody>
      </p:sp>
      <p:graphicFrame>
        <p:nvGraphicFramePr>
          <p:cNvPr id="4" name="Group 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3668196"/>
              </p:ext>
            </p:extLst>
          </p:nvPr>
        </p:nvGraphicFramePr>
        <p:xfrm>
          <a:off x="665018" y="1093788"/>
          <a:ext cx="10764982" cy="2702357"/>
        </p:xfrm>
        <a:graphic>
          <a:graphicData uri="http://schemas.openxmlformats.org/drawingml/2006/table">
            <a:tbl>
              <a:tblPr/>
              <a:tblGrid>
                <a:gridCol w="10764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023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just"/>
                      <a:r>
                        <a:rPr lang="ru-RU" sz="1800" b="1" kern="1200" dirty="0">
                          <a:solidFill>
                            <a:srgbClr val="49443F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(2107) </a:t>
                      </a:r>
                      <a:r>
                        <a:rPr lang="ru-RU" sz="1800" kern="1200" dirty="0">
                          <a:solidFill>
                            <a:srgbClr val="49443F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Работа медицинских организаций и их подразделений, оказывающих медицинскую помощь в амбулаторных условиях, участвующих </a:t>
                      </a:r>
                      <a:r>
                        <a:rPr lang="ru-RU" sz="1800" b="1" kern="1200" dirty="0">
                          <a:solidFill>
                            <a:srgbClr val="49443F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 создании и тиражировании «Новой модели</a:t>
                      </a:r>
                    </a:p>
                    <a:p>
                      <a:pPr algn="just"/>
                      <a:r>
                        <a:rPr lang="ru-RU" sz="1800" b="1" kern="1200" dirty="0">
                          <a:solidFill>
                            <a:srgbClr val="49443F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медицинской организации»</a:t>
                      </a:r>
                      <a:r>
                        <a:rPr lang="ru-RU" sz="1800" kern="1200" dirty="0">
                          <a:solidFill>
                            <a:srgbClr val="49443F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 посещения: к врачам, всего 1 __________, из них: сельских жителей 2 _________, к среднему медицинскому персоналу 3 ________, из них: сельских жителей 4 ________.</a:t>
                      </a:r>
                    </a:p>
                    <a:p>
                      <a:pPr algn="just"/>
                      <a:r>
                        <a:rPr lang="ru-RU" sz="1800" b="1" kern="1200" dirty="0">
                          <a:solidFill>
                            <a:srgbClr val="49443F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1" kern="1200" dirty="0">
                          <a:solidFill>
                            <a:srgbClr val="C0504D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2108) </a:t>
                      </a:r>
                      <a:r>
                        <a:rPr lang="ru-RU" sz="1800" kern="1200" dirty="0">
                          <a:solidFill>
                            <a:srgbClr val="C0504D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Работа медицинских организаций и их подразделений с </a:t>
                      </a:r>
                      <a:r>
                        <a:rPr lang="ru-RU" sz="1800" b="1" kern="1200" dirty="0">
                          <a:solidFill>
                            <a:srgbClr val="C0504D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созданной современной инфраструктурой </a:t>
                      </a:r>
                      <a:r>
                        <a:rPr lang="ru-RU" sz="1800" kern="1200" dirty="0">
                          <a:solidFill>
                            <a:srgbClr val="C0504D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оказания медицинской помощи детям, посещения: к врачам, всего 1 __________, из них: сельских жителей 2 _________, к среднему медицинскому персоналу 3 ________, из них: сельских жителей 4 ________.</a:t>
                      </a:r>
                    </a:p>
                    <a:p>
                      <a:pPr algn="just"/>
                      <a:endParaRPr lang="ru-RU" sz="1800" kern="1200" dirty="0">
                        <a:solidFill>
                          <a:srgbClr val="49443F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24" marB="45724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703"/>
          <p:cNvSpPr>
            <a:spLocks noChangeArrowheads="1"/>
          </p:cNvSpPr>
          <p:nvPr/>
        </p:nvSpPr>
        <p:spPr bwMode="auto">
          <a:xfrm>
            <a:off x="1288026" y="4108562"/>
            <a:ext cx="8748037" cy="394381"/>
          </a:xfrm>
          <a:prstGeom prst="rect">
            <a:avLst/>
          </a:prstGeom>
          <a:solidFill>
            <a:srgbClr val="E7DFD1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ru-RU" altLang="ru-RU" sz="1800" i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Посещения указываются в целом по юридическим лицам </a:t>
            </a:r>
            <a:r>
              <a:rPr lang="ru-RU" altLang="ru-RU" sz="1800" i="0" dirty="0">
                <a:solidFill>
                  <a:srgbClr val="C0504D"/>
                </a:solidFill>
                <a:latin typeface="+mn-lt"/>
                <a:cs typeface="Times New Roman" panose="02020603050405020304" pitchFamily="18" charset="0"/>
              </a:rPr>
              <a:t>(табл. 2107 и 2108)</a:t>
            </a:r>
          </a:p>
        </p:txBody>
      </p:sp>
      <p:sp>
        <p:nvSpPr>
          <p:cNvPr id="5" name="Rectangle 703"/>
          <p:cNvSpPr>
            <a:spLocks noChangeArrowheads="1"/>
          </p:cNvSpPr>
          <p:nvPr/>
        </p:nvSpPr>
        <p:spPr bwMode="auto">
          <a:xfrm>
            <a:off x="1410194" y="4884173"/>
            <a:ext cx="9371611" cy="1029029"/>
          </a:xfrm>
          <a:prstGeom prst="rect">
            <a:avLst/>
          </a:prstGeom>
          <a:solidFill>
            <a:srgbClr val="E7DFD1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ru-RU" altLang="ru-RU" sz="1800" i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В </a:t>
            </a:r>
            <a:r>
              <a:rPr lang="ru-RU" altLang="ru-RU" sz="1800" i="0" dirty="0">
                <a:solidFill>
                  <a:srgbClr val="C0504D"/>
                </a:solidFill>
                <a:latin typeface="+mn-lt"/>
                <a:cs typeface="Times New Roman" panose="02020603050405020304" pitchFamily="18" charset="0"/>
              </a:rPr>
              <a:t>таблице 2108</a:t>
            </a:r>
            <a:r>
              <a:rPr lang="ru-RU" altLang="ru-RU" sz="1800" i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, указываются посещения, выполненные детьми детских поликлиник и поликлинических подразделений, в которых созданы комфортные условия пребывания детей и дооснащенных медицинским оборудованием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12192000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0"/>
            <a:ext cx="12192000" cy="1022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57348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4288" y="265113"/>
            <a:ext cx="428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8"/>
            <a:ext cx="12192000" cy="5524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57350" name="Прямоугольник 7"/>
          <p:cNvSpPr>
            <a:spLocks noChangeArrowheads="1"/>
          </p:cNvSpPr>
          <p:nvPr/>
        </p:nvSpPr>
        <p:spPr bwMode="auto">
          <a:xfrm>
            <a:off x="379413" y="6430963"/>
            <a:ext cx="6096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>
                <a:solidFill>
                  <a:srgbClr val="6C5E53"/>
                </a:solidFill>
                <a:latin typeface="Montserrat SemiBold"/>
              </a:rPr>
              <a:t>www.mednet.ru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05D78E-DB2F-4E0F-B431-D59A85165B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705" y="338856"/>
            <a:ext cx="7630590" cy="623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22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12192000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5786438" y="1663700"/>
            <a:ext cx="5964237" cy="1709738"/>
          </a:xfrm>
          <a:prstGeom prst="rect">
            <a:avLst/>
          </a:prstGeom>
          <a:solidFill>
            <a:srgbClr val="FAF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379413" y="3951288"/>
            <a:ext cx="11371262" cy="1708150"/>
          </a:xfrm>
          <a:prstGeom prst="rect">
            <a:avLst/>
          </a:prstGeom>
          <a:solidFill>
            <a:srgbClr val="FAF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0"/>
            <a:ext cx="12192000" cy="8318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19462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0" y="128588"/>
            <a:ext cx="428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8"/>
            <a:ext cx="12192000" cy="5524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4F602AE-0729-554D-BC0C-D0A432222F79}"/>
              </a:ext>
            </a:extLst>
          </p:cNvPr>
          <p:cNvSpPr/>
          <p:nvPr/>
        </p:nvSpPr>
        <p:spPr>
          <a:xfrm>
            <a:off x="379413" y="6430963"/>
            <a:ext cx="6096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 err="1">
                <a:solidFill>
                  <a:srgbClr val="6C5E53"/>
                </a:solidFill>
                <a:latin typeface="+mn-lt"/>
              </a:rPr>
              <a:t>www.mednet.ru</a:t>
            </a:r>
            <a:endParaRPr lang="ru-RU" sz="1200" dirty="0">
              <a:solidFill>
                <a:srgbClr val="6C5E53"/>
              </a:solidFill>
              <a:latin typeface="+mn-lt"/>
            </a:endParaRPr>
          </a:p>
        </p:txBody>
      </p:sp>
      <p:sp>
        <p:nvSpPr>
          <p:cNvPr id="20482" name="Подзаголовок 2"/>
          <p:cNvSpPr>
            <a:spLocks/>
          </p:cNvSpPr>
          <p:nvPr/>
        </p:nvSpPr>
        <p:spPr bwMode="auto">
          <a:xfrm>
            <a:off x="2300288" y="119063"/>
            <a:ext cx="758983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None/>
              <a:defRPr/>
            </a:pPr>
            <a:r>
              <a:rPr lang="ru-RU" altLang="ru-RU" sz="2400" dirty="0">
                <a:solidFill>
                  <a:srgbClr val="49443F"/>
                </a:solidFill>
                <a:latin typeface="+mn-lt"/>
              </a:rPr>
              <a:t>Квалификационные категории</a:t>
            </a:r>
          </a:p>
        </p:txBody>
      </p:sp>
      <p:pic>
        <p:nvPicPr>
          <p:cNvPr id="19466" name="Рисунок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1549400"/>
            <a:ext cx="476567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786438" y="1730375"/>
            <a:ext cx="5964237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600" b="0" i="0" dirty="0">
                <a:solidFill>
                  <a:srgbClr val="49443F"/>
                </a:solidFill>
                <a:latin typeface="+mn-lt"/>
              </a:rPr>
              <a:t>1.</a:t>
            </a:r>
            <a:r>
              <a:rPr lang="ru-RU" sz="1600" b="0" i="0" dirty="0">
                <a:solidFill>
                  <a:srgbClr val="49443F"/>
                </a:solidFill>
              </a:rPr>
              <a:t> </a:t>
            </a:r>
            <a:r>
              <a:rPr lang="ru-RU" sz="1600" b="0" i="0" dirty="0">
                <a:solidFill>
                  <a:srgbClr val="49443F"/>
                </a:solidFill>
                <a:latin typeface="+mn-lt"/>
              </a:rPr>
              <a:t>Приостановить проведение аттестации медицинских работников и фармацевтических работников на получение квалификационной категории до 1 января 2022 года (за исключением проведения аттестации на присвоение квалификационной категории впервые и более высокой квалификационной категории)</a:t>
            </a:r>
            <a:endParaRPr lang="ru-RU" sz="1600" dirty="0">
              <a:solidFill>
                <a:srgbClr val="49443F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9413" y="4008438"/>
            <a:ext cx="11371262" cy="1568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600" b="0" i="0" dirty="0">
                <a:solidFill>
                  <a:srgbClr val="49443F"/>
                </a:solidFill>
                <a:latin typeface="+mn-lt"/>
              </a:rPr>
              <a:t>3. Продлить на 12 месяцев срок действия присвоенных медицинским работникам и фармацевтическим работникам квалификационных категорий при истечении срока их действия в период с 1 января по 31 декабря 2021 года, в том числе срок действия присвоенных медицинским работникам и фармацевтическим работникам квалификационных категорий, которые были продлены в период с 1 февраля 2020 года по 1 января 2021 года в соответствии с приказом Министерства здравоохранения Российской Федерации от 30 апреля 2020 г. N 394н "Особенности прохождения медицинскими работниками и фармацевтическими работниками аттестации для получения квалификационной категории"</a:t>
            </a:r>
            <a:r>
              <a:rPr lang="ru-RU" sz="1600" b="0" i="0" baseline="30000" dirty="0">
                <a:solidFill>
                  <a:srgbClr val="49443F"/>
                </a:solidFill>
                <a:latin typeface="+mn-lt"/>
              </a:rPr>
              <a:t> </a:t>
            </a:r>
            <a:r>
              <a:rPr lang="ru-RU" sz="1600" b="0" i="0" dirty="0">
                <a:solidFill>
                  <a:srgbClr val="49443F"/>
                </a:solidFill>
                <a:latin typeface="+mn-lt"/>
              </a:rPr>
              <a:t>.</a:t>
            </a:r>
            <a:endParaRPr lang="ru-RU" sz="1600" dirty="0">
              <a:solidFill>
                <a:srgbClr val="49443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787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12192000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0"/>
            <a:ext cx="12192000" cy="8318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16388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0" y="128588"/>
            <a:ext cx="428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8"/>
            <a:ext cx="12192000" cy="5524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16390" name="Прямоугольник 17"/>
          <p:cNvSpPr>
            <a:spLocks noChangeArrowheads="1"/>
          </p:cNvSpPr>
          <p:nvPr/>
        </p:nvSpPr>
        <p:spPr bwMode="auto">
          <a:xfrm>
            <a:off x="379413" y="6430963"/>
            <a:ext cx="6096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>
                <a:solidFill>
                  <a:srgbClr val="6C5E53"/>
                </a:solidFill>
                <a:latin typeface="Montserrat SemiBold"/>
              </a:rPr>
              <a:t>www.mednet.ru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122126"/>
              </p:ext>
            </p:extLst>
          </p:nvPr>
        </p:nvGraphicFramePr>
        <p:xfrm>
          <a:off x="792163" y="1936135"/>
          <a:ext cx="10637837" cy="1473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2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3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1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55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49443F"/>
                          </a:solidFill>
                          <a:effectLst/>
                        </a:rPr>
                        <a:t>Номенклатура должностей -приказ Минздрава </a:t>
                      </a:r>
                      <a:r>
                        <a:rPr lang="ru-RU" sz="1400" b="0" kern="50" dirty="0">
                          <a:solidFill>
                            <a:srgbClr val="49443F"/>
                          </a:solidFill>
                          <a:effectLst/>
                        </a:rPr>
                        <a:t>России </a:t>
                      </a:r>
                      <a:r>
                        <a:rPr lang="ru-RU" sz="1400" b="1" kern="50" dirty="0">
                          <a:solidFill>
                            <a:srgbClr val="49443F"/>
                          </a:solidFill>
                          <a:effectLst/>
                        </a:rPr>
                        <a:t>от </a:t>
                      </a:r>
                      <a:r>
                        <a:rPr lang="ru-RU" sz="1400" b="0" i="1" kern="50" dirty="0">
                          <a:solidFill>
                            <a:srgbClr val="49443F"/>
                          </a:solidFill>
                          <a:effectLst/>
                        </a:rPr>
                        <a:t>20.12.2012 №1183н</a:t>
                      </a:r>
                      <a:endParaRPr lang="ru-RU" sz="1400" kern="50" dirty="0">
                        <a:solidFill>
                          <a:srgbClr val="49443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113" marR="34113" marT="34114" marB="34114">
                    <a:solidFill>
                      <a:srgbClr val="F7F2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49443F"/>
                          </a:solidFill>
                          <a:effectLst/>
                        </a:rPr>
                        <a:t>Базовая специальность</a:t>
                      </a:r>
                      <a:endParaRPr lang="ru-RU" sz="1400" kern="50" dirty="0">
                        <a:solidFill>
                          <a:srgbClr val="49443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113" marR="34113" marT="34114" marB="34114">
                    <a:solidFill>
                      <a:srgbClr val="F7F2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solidFill>
                            <a:srgbClr val="49443F"/>
                          </a:solidFill>
                          <a:effectLst/>
                        </a:rPr>
                        <a:t>Специальность, дающая право на ее занятие: сертификат/свидетельство об аккредитации</a:t>
                      </a:r>
                      <a:endParaRPr lang="ru-RU" sz="1400" b="1" kern="50" dirty="0">
                        <a:solidFill>
                          <a:srgbClr val="49443F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34113" marR="34113" marT="34114" marB="34114">
                    <a:solidFill>
                      <a:srgbClr val="F7F2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solidFill>
                            <a:srgbClr val="49443F"/>
                          </a:solidFill>
                          <a:effectLst/>
                        </a:rPr>
                        <a:t>Приказы Минздрава России</a:t>
                      </a:r>
                      <a:r>
                        <a:rPr lang="ru-RU" sz="1400" kern="50" dirty="0">
                          <a:solidFill>
                            <a:srgbClr val="49443F"/>
                          </a:solidFill>
                          <a:effectLst/>
                        </a:rPr>
                        <a:t>:  </a:t>
                      </a:r>
                      <a:r>
                        <a:rPr lang="ru-RU" sz="1400" b="0" kern="50" dirty="0">
                          <a:solidFill>
                            <a:srgbClr val="49443F"/>
                          </a:solidFill>
                          <a:effectLst/>
                        </a:rPr>
                        <a:t>от 08.10.2015 №707н и от 10.02.2016 № 83н (квалификационные требования)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50" dirty="0">
                          <a:solidFill>
                            <a:srgbClr val="49443F"/>
                          </a:solidFill>
                          <a:effectLst/>
                        </a:rPr>
                        <a:t>от 07.10.2015 №700н и от 16.04.2008 №176н (номенклатура специальностей)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solidFill>
                            <a:srgbClr val="49443F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Приказы Минтруда России</a:t>
                      </a:r>
                      <a:r>
                        <a:rPr lang="ru-RU" sz="1400" b="0" kern="50" dirty="0">
                          <a:solidFill>
                            <a:srgbClr val="49443F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: Профессиональные стандарты</a:t>
                      </a:r>
                      <a:endParaRPr lang="ru-RU" sz="1800" b="0" dirty="0">
                        <a:solidFill>
                          <a:srgbClr val="49443F"/>
                        </a:solidFill>
                      </a:endParaRPr>
                    </a:p>
                  </a:txBody>
                  <a:tcPr marL="34113" marR="34113" marT="34114" marB="34114">
                    <a:solidFill>
                      <a:srgbClr val="F7F2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38" name="Подзаголовок 2"/>
          <p:cNvSpPr>
            <a:spLocks/>
          </p:cNvSpPr>
          <p:nvPr/>
        </p:nvSpPr>
        <p:spPr bwMode="auto">
          <a:xfrm>
            <a:off x="2159000" y="55563"/>
            <a:ext cx="79025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None/>
              <a:defRPr/>
            </a:pPr>
            <a:r>
              <a:rPr lang="ru-RU" altLang="ru-RU" sz="2400" dirty="0">
                <a:solidFill>
                  <a:srgbClr val="49443F"/>
                </a:solidFill>
                <a:latin typeface="+mn-lt"/>
              </a:rPr>
              <a:t>Допуск к профессиональной деятельности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13461" y="4210051"/>
            <a:ext cx="10637837" cy="5857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600" b="0" dirty="0">
                <a:solidFill>
                  <a:srgbClr val="C0504D"/>
                </a:solidFill>
                <a:latin typeface="+mn-lt"/>
              </a:rPr>
              <a:t>По всем медицинским должностям допуск к профессиональной деятельности осуществляется на основании соответствующего сертификата или свидетельства об аккредитации специалиста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12192000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0"/>
            <a:ext cx="12192000" cy="8318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20484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0" y="128588"/>
            <a:ext cx="428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8"/>
            <a:ext cx="12192000" cy="5524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4F602AE-0729-554D-BC0C-D0A432222F79}"/>
              </a:ext>
            </a:extLst>
          </p:cNvPr>
          <p:cNvSpPr/>
          <p:nvPr/>
        </p:nvSpPr>
        <p:spPr>
          <a:xfrm>
            <a:off x="379413" y="6430963"/>
            <a:ext cx="6096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 err="1">
                <a:solidFill>
                  <a:srgbClr val="6C5E53"/>
                </a:solidFill>
                <a:latin typeface="+mn-lt"/>
              </a:rPr>
              <a:t>www.mednet.ru</a:t>
            </a:r>
            <a:endParaRPr lang="ru-RU" sz="1200" dirty="0">
              <a:solidFill>
                <a:srgbClr val="6C5E53"/>
              </a:solidFill>
              <a:latin typeface="+mn-lt"/>
            </a:endParaRPr>
          </a:p>
        </p:txBody>
      </p:sp>
      <p:sp>
        <p:nvSpPr>
          <p:cNvPr id="21506" name="Подзаголовок 2"/>
          <p:cNvSpPr>
            <a:spLocks/>
          </p:cNvSpPr>
          <p:nvPr/>
        </p:nvSpPr>
        <p:spPr bwMode="auto">
          <a:xfrm>
            <a:off x="2519363" y="128588"/>
            <a:ext cx="758983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None/>
              <a:defRPr/>
            </a:pPr>
            <a:r>
              <a:rPr lang="ru-RU" altLang="ru-RU" sz="2400" dirty="0">
                <a:solidFill>
                  <a:srgbClr val="49443F"/>
                </a:solidFill>
                <a:latin typeface="+mn-lt"/>
              </a:rPr>
              <a:t>Аккредитация специалистов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736600" y="3171825"/>
            <a:ext cx="106934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20000"/>
              </a:spcBef>
              <a:buFontTx/>
              <a:buNone/>
              <a:defRPr/>
            </a:pPr>
            <a:r>
              <a:rPr lang="ru-RU" altLang="ru-RU" sz="1800" b="0" i="0" dirty="0">
                <a:solidFill>
                  <a:srgbClr val="C0504D"/>
                </a:solidFill>
                <a:latin typeface="+mn-lt"/>
                <a:cs typeface="Times New Roman" panose="02020603050405020304" pitchFamily="18" charset="0"/>
              </a:rPr>
              <a:t>Таким образом, в 2020 году аккредитации специалистов подлежали:</a:t>
            </a:r>
          </a:p>
          <a:p>
            <a:pPr algn="just">
              <a:lnSpc>
                <a:spcPct val="100000"/>
              </a:lnSpc>
              <a:spcBef>
                <a:spcPct val="20000"/>
              </a:spcBef>
              <a:buFontTx/>
              <a:buNone/>
              <a:defRPr/>
            </a:pPr>
            <a:r>
              <a:rPr lang="ru-RU" altLang="ru-RU" sz="1800" b="0" i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- лица, получившие высшее образование (уровень </a:t>
            </a:r>
            <a:r>
              <a:rPr lang="ru-RU" altLang="ru-RU" sz="1800" b="0" i="0" dirty="0" err="1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специалитета</a:t>
            </a:r>
            <a:r>
              <a:rPr lang="ru-RU" altLang="ru-RU" sz="1800" b="0" i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, уровень ординатуры) или среднее профессиональное образование;</a:t>
            </a:r>
          </a:p>
          <a:p>
            <a:pPr algn="just">
              <a:lnSpc>
                <a:spcPct val="100000"/>
              </a:lnSpc>
              <a:spcBef>
                <a:spcPct val="20000"/>
              </a:spcBef>
              <a:buFontTx/>
              <a:buNone/>
              <a:defRPr/>
            </a:pPr>
            <a:r>
              <a:rPr lang="ru-RU" altLang="ru-RU" sz="1800" b="0" i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- лица, получившие дополнительное профессиональное образование по программам профессиональной переподготовки (для лиц, имеющих высшее образование).</a:t>
            </a:r>
          </a:p>
          <a:p>
            <a:pPr algn="just">
              <a:lnSpc>
                <a:spcPct val="100000"/>
              </a:lnSpc>
              <a:spcBef>
                <a:spcPct val="20000"/>
              </a:spcBef>
              <a:buFontTx/>
              <a:buNone/>
              <a:defRPr/>
            </a:pPr>
            <a:r>
              <a:rPr lang="ru-RU" altLang="ru-RU" sz="1800" i="0" dirty="0">
                <a:solidFill>
                  <a:srgbClr val="C0504D"/>
                </a:solidFill>
                <a:latin typeface="+mn-lt"/>
                <a:cs typeface="Times New Roman" panose="02020603050405020304" pitchFamily="18" charset="0"/>
              </a:rPr>
              <a:t>После 01.01.2021 </a:t>
            </a:r>
            <a:r>
              <a:rPr lang="ru-RU" altLang="ru-RU" sz="1800" b="0" i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аккредитации специалиста подлежат все категории лиц, не прошедших процедуру аккредитации специалистов.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36600" y="1466850"/>
            <a:ext cx="106934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ru-RU" altLang="ru-RU" sz="1600" b="0" i="0" dirty="0">
                <a:solidFill>
                  <a:srgbClr val="C0504D"/>
                </a:solidFill>
                <a:latin typeface="+mn-lt"/>
                <a:cs typeface="Times New Roman" panose="02020603050405020304" pitchFamily="18" charset="0"/>
              </a:rPr>
              <a:t>Приказом № 806н </a:t>
            </a:r>
            <a:r>
              <a:rPr lang="ru-RU" altLang="ru-RU" sz="1600" b="0" i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внесены изменения в приказ Минздрава России от 22.12.2017 № 1043н «Об утверждении сроков и этапов аккредитации специалистов, а также категорий лиц, имеющих медицинское, фармацевтическое или иное образование и подлежащих аккредитации специалистов", согласно которым сроки и этапы прохождения аккредитации специалистов, </a:t>
            </a:r>
            <a:r>
              <a:rPr lang="ru-RU" altLang="ru-RU" sz="1600" b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получивших высшее образование (уровень </a:t>
            </a:r>
            <a:r>
              <a:rPr lang="ru-RU" altLang="ru-RU" sz="1600" b="0" dirty="0" err="1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бакалавриата</a:t>
            </a:r>
            <a:r>
              <a:rPr lang="ru-RU" altLang="ru-RU" sz="1600" b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) и дополнительное профессиональное образование по программам профессиональной переподготовки (для лиц, имеющих среднее профессиональное образование), перенесены на 2021 год</a:t>
            </a:r>
            <a:r>
              <a:rPr lang="ru-RU" altLang="ru-RU" sz="1600" b="0" i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12192000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0"/>
            <a:ext cx="12192000" cy="75882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2150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0" y="128588"/>
            <a:ext cx="428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8"/>
            <a:ext cx="12192000" cy="5524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4F602AE-0729-554D-BC0C-D0A432222F79}"/>
              </a:ext>
            </a:extLst>
          </p:cNvPr>
          <p:cNvSpPr/>
          <p:nvPr/>
        </p:nvSpPr>
        <p:spPr>
          <a:xfrm>
            <a:off x="379413" y="6430963"/>
            <a:ext cx="6096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 err="1">
                <a:solidFill>
                  <a:srgbClr val="6C5E53"/>
                </a:solidFill>
                <a:latin typeface="+mn-lt"/>
              </a:rPr>
              <a:t>www.mednet.ru</a:t>
            </a:r>
            <a:endParaRPr lang="ru-RU" sz="1200" dirty="0">
              <a:solidFill>
                <a:srgbClr val="6C5E53"/>
              </a:solidFill>
              <a:latin typeface="+mn-lt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9938" y="73025"/>
            <a:ext cx="10521950" cy="685800"/>
          </a:xfrm>
        </p:spPr>
        <p:txBody>
          <a:bodyPr rtlCol="0" anchor="b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Аккредитация специалистов с медицинским и фармацевтическим образованием на конец 2021 года</a:t>
            </a:r>
          </a:p>
        </p:txBody>
      </p:sp>
      <p:graphicFrame>
        <p:nvGraphicFramePr>
          <p:cNvPr id="4" name="Group 59"/>
          <p:cNvGraphicFramePr>
            <a:graphicFrameLocks noGrp="1"/>
          </p:cNvGraphicFramePr>
          <p:nvPr/>
        </p:nvGraphicFramePr>
        <p:xfrm>
          <a:off x="1565275" y="1284288"/>
          <a:ext cx="9061450" cy="4633915"/>
        </p:xfrm>
        <a:graphic>
          <a:graphicData uri="http://schemas.openxmlformats.org/drawingml/2006/table">
            <a:tbl>
              <a:tblPr/>
              <a:tblGrid>
                <a:gridCol w="5193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8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19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Наименование должности (специальности)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3" marR="91433" marT="45700" marB="457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 стр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3" marR="91433" marT="45700" marB="457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Имеют свидетельство об аккредитации (из гр.9)</a:t>
                      </a:r>
                    </a:p>
                  </a:txBody>
                  <a:tcPr marL="91433" marR="91433" marT="45700" marB="457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3" marR="91433" marT="45700" marB="457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3" marR="91433" marT="45700" marB="457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433" marR="91433" marT="45700" marB="457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Врачи</a:t>
                      </a:r>
                    </a:p>
                  </a:txBody>
                  <a:tcPr marL="91433" marR="91433" marT="45700" marB="457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33" marR="91433" marT="45700" marB="457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3" marR="91433" marT="45700" marB="457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8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Диабетологи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 row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ПОДТВЕРДИТЬ!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3" marR="91433" marT="45700" marB="457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6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Клинические микологи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0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Лабораторные микологи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9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 паллиативной медицинской помощи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8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 санитарно-гигиеническим лабораторным исследованиям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3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Сурдологи-протезисты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46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Средний медицинский персонал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144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6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Помощники врачей по специальности энтомология</a:t>
                      </a: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211</a:t>
                      </a:r>
                    </a:p>
                  </a:txBody>
                  <a:tcPr marL="68575" marR="685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2ED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174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12192000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0"/>
            <a:ext cx="12192000" cy="8318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28676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0" y="128588"/>
            <a:ext cx="428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8"/>
            <a:ext cx="12192000" cy="5524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4F602AE-0729-554D-BC0C-D0A432222F79}"/>
              </a:ext>
            </a:extLst>
          </p:cNvPr>
          <p:cNvSpPr/>
          <p:nvPr/>
        </p:nvSpPr>
        <p:spPr>
          <a:xfrm>
            <a:off x="379413" y="6430963"/>
            <a:ext cx="6096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 err="1">
                <a:solidFill>
                  <a:srgbClr val="6C5E53"/>
                </a:solidFill>
                <a:latin typeface="+mn-lt"/>
              </a:rPr>
              <a:t>www.mednet.ru</a:t>
            </a:r>
            <a:endParaRPr lang="ru-RU" sz="1200" dirty="0">
              <a:solidFill>
                <a:srgbClr val="6C5E53"/>
              </a:solidFill>
              <a:latin typeface="+mn-lt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063750" y="871538"/>
            <a:ext cx="8208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			</a:t>
            </a:r>
          </a:p>
        </p:txBody>
      </p:sp>
      <p:sp>
        <p:nvSpPr>
          <p:cNvPr id="29700" name="Rectangle 9"/>
          <p:cNvSpPr>
            <a:spLocks noChangeArrowheads="1"/>
          </p:cNvSpPr>
          <p:nvPr/>
        </p:nvSpPr>
        <p:spPr bwMode="auto">
          <a:xfrm>
            <a:off x="4165600" y="185738"/>
            <a:ext cx="40052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000" dirty="0">
                <a:solidFill>
                  <a:srgbClr val="49443F"/>
                </a:solidFill>
                <a:latin typeface="+mn-lt"/>
              </a:rPr>
              <a:t>Изменения в таблице  1100  </a:t>
            </a:r>
          </a:p>
        </p:txBody>
      </p:sp>
      <p:graphicFrame>
        <p:nvGraphicFramePr>
          <p:cNvPr id="115" name="Таблица 114"/>
          <p:cNvGraphicFramePr>
            <a:graphicFrameLocks noGrp="1"/>
          </p:cNvGraphicFramePr>
          <p:nvPr/>
        </p:nvGraphicFramePr>
        <p:xfrm>
          <a:off x="490719" y="1002541"/>
          <a:ext cx="6665731" cy="5080760"/>
        </p:xfrm>
        <a:graphic>
          <a:graphicData uri="http://schemas.openxmlformats.org/drawingml/2006/table">
            <a:tbl>
              <a:tblPr/>
              <a:tblGrid>
                <a:gridCol w="5715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№ стр.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659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Добавлены строки: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917">
                <a:tc>
                  <a:txBody>
                    <a:bodyPr/>
                    <a:lstStyle/>
                    <a:p>
                      <a:pPr marL="180340"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медицинские микробиологи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110">
                <a:tc>
                  <a:txBody>
                    <a:bodyPr/>
                    <a:lstStyle/>
                    <a:p>
                      <a:pPr marL="6604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онкологи-гематологи  детские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363">
                <a:tc>
                  <a:txBody>
                    <a:bodyPr/>
                    <a:lstStyle/>
                    <a:p>
                      <a:pPr marL="14922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физической и реабилитационной медицины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385">
                <a:tc>
                  <a:txBody>
                    <a:bodyPr/>
                    <a:lstStyle/>
                    <a:p>
                      <a:pPr marL="180975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7650" algn="l"/>
                        </a:tabLst>
                      </a:pPr>
                      <a:r>
                        <a:rPr lang="ru-RU" sz="1400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фельдшеры по приему вызовов  скорой медицинской помощи и передаче их выездным бригадам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556">
                <a:tc>
                  <a:txBody>
                    <a:bodyPr/>
                    <a:lstStyle/>
                    <a:p>
                      <a:pPr marL="14414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Изменены наименование</a:t>
                      </a:r>
                      <a:r>
                        <a:rPr lang="ru-RU" sz="1400" b="1" baseline="0" dirty="0">
                          <a:latin typeface="+mn-lt"/>
                          <a:ea typeface="Times New Roman"/>
                          <a:cs typeface="Times New Roman"/>
                        </a:rPr>
                        <a:t> строк:</a:t>
                      </a:r>
                      <a:endParaRPr lang="ru-RU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C0504D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  медицинские сестры </a:t>
                      </a:r>
                      <a:r>
                        <a:rPr lang="ru-RU" sz="1400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- 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4577">
                <a:tc>
                  <a:txBody>
                    <a:bodyPr/>
                    <a:lstStyle/>
                    <a:p>
                      <a:pPr marL="1657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медицинская сестра </a:t>
                      </a: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(фельдшер)</a:t>
                      </a:r>
                      <a:r>
                        <a:rPr lang="ru-RU" sz="1400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по приему вызовов скорой медицинской помощи и передаче их выездным бригадам скорой медицинской помощи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638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   Специалисты с высшим неоконченным фармацевтическим образованием или провизоры </a:t>
                      </a:r>
                      <a:r>
                        <a:rPr lang="ru-RU" sz="1400" kern="1200" dirty="0">
                          <a:solidFill>
                            <a:srgbClr val="C0504D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(из стр. 220)</a:t>
                      </a:r>
                      <a:endParaRPr lang="ru-RU" sz="1400" b="1" dirty="0">
                        <a:solidFill>
                          <a:srgbClr val="C0504D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638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   специалисты  с неоконченным высшим образованием или врачи, студенты </a:t>
                      </a:r>
                      <a:r>
                        <a:rPr lang="ru-RU" sz="1400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(из стр. 237)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Исключены строки: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C0504D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192">
                <a:tc>
                  <a:txBody>
                    <a:bodyPr/>
                    <a:lstStyle/>
                    <a:p>
                      <a:pPr marL="180340" algn="just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лаборанты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 dirty="0">
                        <a:solidFill>
                          <a:srgbClr val="C0504D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19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терапевты амбулаторий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solidFill>
                          <a:srgbClr val="C0504D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4556">
                <a:tc>
                  <a:txBody>
                    <a:bodyPr/>
                    <a:lstStyle/>
                    <a:p>
                      <a:pPr marL="1441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имеют два и более сертификатов  специалиста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C0504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1400" dirty="0">
                        <a:solidFill>
                          <a:srgbClr val="C0504D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28682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1793875"/>
            <a:ext cx="3338512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123238" y="1920875"/>
            <a:ext cx="3071812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1600" i="0" dirty="0">
                <a:solidFill>
                  <a:srgbClr val="C0504D"/>
                </a:solidFill>
                <a:latin typeface="+mn-lt"/>
                <a:cs typeface="Arial" panose="020B0604020202020204" pitchFamily="34" charset="0"/>
              </a:rPr>
              <a:t>Строки 29, 38, 109 </a:t>
            </a:r>
            <a:r>
              <a:rPr lang="ru-RU" altLang="ru-RU" sz="1600" i="0" dirty="0">
                <a:solidFill>
                  <a:srgbClr val="49443F"/>
                </a:solidFill>
                <a:latin typeface="+mn-lt"/>
                <a:cs typeface="Arial" panose="020B0604020202020204" pitchFamily="34" charset="0"/>
              </a:rPr>
              <a:t>введены в таблицу в соответствии с приказом Минздрава РФ от 04.09.2020 №939н</a:t>
            </a:r>
            <a:endParaRPr lang="ru-RU" altLang="ru-RU" sz="1600" i="0" dirty="0">
              <a:solidFill>
                <a:srgbClr val="49443F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28684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175" y="3913188"/>
            <a:ext cx="334010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139113" y="4129088"/>
            <a:ext cx="3189287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1600" i="0" dirty="0">
                <a:solidFill>
                  <a:srgbClr val="C0504D"/>
                </a:solidFill>
                <a:latin typeface="+mn-lt"/>
                <a:cs typeface="Arial" panose="020B0604020202020204" pitchFamily="34" charset="0"/>
              </a:rPr>
              <a:t>Строки 183 и 218 </a:t>
            </a:r>
            <a:r>
              <a:rPr lang="ru-RU" altLang="ru-RU" sz="1600" i="0" dirty="0">
                <a:solidFill>
                  <a:srgbClr val="49443F"/>
                </a:solidFill>
                <a:latin typeface="+mn-lt"/>
                <a:cs typeface="Arial" panose="020B0604020202020204" pitchFamily="34" charset="0"/>
              </a:rPr>
              <a:t>разделены (были одной строкой в 2020 году)</a:t>
            </a:r>
            <a:endParaRPr lang="ru-RU" altLang="ru-RU" sz="1600" i="0" dirty="0">
              <a:solidFill>
                <a:srgbClr val="49443F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28686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713" y="1976438"/>
            <a:ext cx="4572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7" name="Рисунок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713" y="3937000"/>
            <a:ext cx="4572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719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12192000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0"/>
            <a:ext cx="12192000" cy="8318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22532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0" y="128588"/>
            <a:ext cx="428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8"/>
            <a:ext cx="12192000" cy="5524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4F602AE-0729-554D-BC0C-D0A432222F79}"/>
              </a:ext>
            </a:extLst>
          </p:cNvPr>
          <p:cNvSpPr/>
          <p:nvPr/>
        </p:nvSpPr>
        <p:spPr>
          <a:xfrm>
            <a:off x="379413" y="6430963"/>
            <a:ext cx="6096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 err="1">
                <a:solidFill>
                  <a:srgbClr val="6C5E53"/>
                </a:solidFill>
                <a:latin typeface="+mn-lt"/>
              </a:rPr>
              <a:t>www.mednet.ru</a:t>
            </a:r>
            <a:endParaRPr lang="ru-RU" sz="1200" dirty="0">
              <a:solidFill>
                <a:srgbClr val="6C5E53"/>
              </a:solidFill>
              <a:latin typeface="+mn-lt"/>
            </a:endParaRPr>
          </a:p>
        </p:txBody>
      </p:sp>
      <p:graphicFrame>
        <p:nvGraphicFramePr>
          <p:cNvPr id="229441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423683"/>
              </p:ext>
            </p:extLst>
          </p:nvPr>
        </p:nvGraphicFramePr>
        <p:xfrm>
          <a:off x="1721207" y="926596"/>
          <a:ext cx="9239249" cy="2060827"/>
        </p:xfrm>
        <a:graphic>
          <a:graphicData uri="http://schemas.openxmlformats.org/drawingml/2006/table">
            <a:tbl>
              <a:tblPr/>
              <a:tblGrid>
                <a:gridCol w="2077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9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05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27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409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17946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Наименование должности (специальности)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стр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Число должностей в целом по организации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из них в подразделениях, оказывающих медицинскую помощь: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Число физических лиц основных работников на занятых должностях 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штатных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занятых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амбулаторных условиях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стационарных условиях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штатных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занятых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штатных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занятых</a:t>
                      </a:r>
                      <a:endParaRPr kumimoji="0" lang="ru-RU" alt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32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Стажеры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1" marR="91441"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1133700" y="230188"/>
            <a:ext cx="99629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i="0" dirty="0">
                <a:solidFill>
                  <a:srgbClr val="49443F"/>
                </a:solidFill>
                <a:latin typeface="+mn-lt"/>
                <a:cs typeface="Arial" panose="020B0604020202020204" pitchFamily="34" charset="0"/>
              </a:rPr>
              <a:t>Таблица 1100. Должности и физические лица медицинской организации </a:t>
            </a:r>
            <a:endParaRPr lang="en-US" altLang="ru-RU" sz="2400" i="0" dirty="0">
              <a:solidFill>
                <a:srgbClr val="49443F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7" name="Рисунок 15">
            <a:extLst>
              <a:ext uri="{FF2B5EF4-FFF2-40B4-BE49-F238E27FC236}">
                <a16:creationId xmlns:a16="http://schemas.microsoft.com/office/drawing/2014/main" id="{0AB42540-60AE-4458-9A27-3A4ED8E6D1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650" y="3127123"/>
            <a:ext cx="5335588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43649DE-B4C7-4184-AE94-13B739E3EF9E}"/>
              </a:ext>
            </a:extLst>
          </p:cNvPr>
          <p:cNvSpPr/>
          <p:nvPr/>
        </p:nvSpPr>
        <p:spPr>
          <a:xfrm>
            <a:off x="3230838" y="3269264"/>
            <a:ext cx="4875213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ru-RU" altLang="ru-RU" sz="1600" i="0" dirty="0">
                <a:solidFill>
                  <a:srgbClr val="49443F"/>
                </a:solidFill>
                <a:latin typeface="+mn-lt"/>
                <a:cs typeface="Times New Roman" panose="02020603050405020304" pitchFamily="18" charset="0"/>
              </a:rPr>
              <a:t>По строке 85 графы 15 «Имеют сертификат» и 16 «Имеют свидетельство об аккредитации» не заполняется</a:t>
            </a:r>
            <a:endParaRPr lang="ru-RU" altLang="ru-RU" sz="1600" i="0" dirty="0">
              <a:solidFill>
                <a:srgbClr val="C0504D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316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12192000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0"/>
            <a:ext cx="12192000" cy="8318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29700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0" y="128588"/>
            <a:ext cx="428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8"/>
            <a:ext cx="12192000" cy="5524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4F602AE-0729-554D-BC0C-D0A432222F79}"/>
              </a:ext>
            </a:extLst>
          </p:cNvPr>
          <p:cNvSpPr/>
          <p:nvPr/>
        </p:nvSpPr>
        <p:spPr>
          <a:xfrm>
            <a:off x="379413" y="6430963"/>
            <a:ext cx="6096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 err="1">
                <a:solidFill>
                  <a:srgbClr val="6C5E53"/>
                </a:solidFill>
                <a:latin typeface="+mn-lt"/>
              </a:rPr>
              <a:t>www.mednet.ru</a:t>
            </a:r>
            <a:endParaRPr lang="ru-RU" sz="1200" dirty="0">
              <a:solidFill>
                <a:srgbClr val="6C5E53"/>
              </a:solidFill>
              <a:latin typeface="+mn-lt"/>
            </a:endParaRPr>
          </a:p>
        </p:txBody>
      </p:sp>
      <p:graphicFrame>
        <p:nvGraphicFramePr>
          <p:cNvPr id="267266" name="Group 2"/>
          <p:cNvGraphicFramePr>
            <a:graphicFrameLocks noGrp="1"/>
          </p:cNvGraphicFramePr>
          <p:nvPr/>
        </p:nvGraphicFramePr>
        <p:xfrm>
          <a:off x="685800" y="1033463"/>
          <a:ext cx="10820400" cy="5107019"/>
        </p:xfrm>
        <a:graphic>
          <a:graphicData uri="http://schemas.openxmlformats.org/drawingml/2006/table">
            <a:tbl>
              <a:tblPr/>
              <a:tblGrid>
                <a:gridCol w="2188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85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4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4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22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139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3673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23072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Наименование должности (специальности)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 стр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Число должностей в целом по организации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из них в подразделениях, оказывающих медицинскую помощь: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Число физичес-ких лиц основных работ-ников на занятых должно-стях 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из них в подразделениях, оказывающих медицинскую помощь: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штатных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занятых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амбулаторных условиях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стационарных условиях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701177"/>
                  </a:ext>
                </a:extLst>
              </a:tr>
              <a:tr h="457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5" marB="456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5" marB="456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5" marB="456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5" marB="456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амбула-торных условиях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kumimoji="0" lang="ru-RU" alt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стацио-нарных</a:t>
                      </a: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условиях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штатных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занятых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штатных</a:t>
                      </a:r>
                      <a:endParaRPr kumimoji="0" lang="ru-RU" alt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занятых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5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Кроме того, должности и физические лица 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 высшим немедицинским образованием, занимающих должности врачей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233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  <a:endParaRPr kumimoji="0" lang="ru-RU" alt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  <a:endParaRPr kumimoji="0" lang="ru-RU" alt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из них врачей: лаборантов</a:t>
                      </a: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237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  <a:endParaRPr kumimoji="0" lang="ru-RU" alt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  <a:endParaRPr kumimoji="0" lang="ru-RU" alt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  <a:endParaRPr kumimoji="0" lang="ru-RU" alt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  <a:endParaRPr kumimoji="0" lang="ru-RU" alt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  <a:endParaRPr kumimoji="0" lang="ru-RU" alt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  <a:endParaRPr kumimoji="0" lang="ru-RU" alt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  <a:endParaRPr kumimoji="0" lang="ru-RU" alt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4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 лечебной физкультуре</a:t>
                      </a: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238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  <a:endParaRPr kumimoji="0" lang="ru-RU" alt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  <a:endParaRPr kumimoji="0" lang="ru-RU" alt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  <a:endParaRPr kumimoji="0" lang="ru-RU" alt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  <a:endParaRPr kumimoji="0" lang="ru-RU" alt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  <a:endParaRPr kumimoji="0" lang="ru-RU" alt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  <a:endParaRPr kumimoji="0" lang="ru-RU" alt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  <a:endParaRPr kumimoji="0" lang="ru-RU" alt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1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статистиков</a:t>
                      </a: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239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167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……до стр.243</a:t>
                      </a:r>
                    </a:p>
                  </a:txBody>
                  <a:tcPr marL="91427" marR="91427" marT="45682" marB="4568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7" marR="91427" marT="45682" marB="4568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Скругленная прямоугольная выноска 9"/>
          <p:cNvSpPr>
            <a:spLocks noChangeArrowheads="1"/>
          </p:cNvSpPr>
          <p:nvPr/>
        </p:nvSpPr>
        <p:spPr bwMode="auto">
          <a:xfrm>
            <a:off x="8966200" y="3711217"/>
            <a:ext cx="2377460" cy="1155751"/>
          </a:xfrm>
          <a:prstGeom prst="wedgeRoundRectCallout">
            <a:avLst>
              <a:gd name="adj1" fmla="val -147955"/>
              <a:gd name="adj2" fmla="val 24408"/>
              <a:gd name="adj3" fmla="val 16667"/>
            </a:avLst>
          </a:prstGeom>
          <a:solidFill>
            <a:srgbClr val="F2EAE2"/>
          </a:solidFill>
          <a:ln w="9525" algn="ctr">
            <a:solidFill>
              <a:srgbClr val="DDD0BD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139238" y="3873593"/>
            <a:ext cx="180657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1600" i="0" dirty="0">
                <a:latin typeface="+mn-lt"/>
                <a:cs typeface="Times New Roman" panose="02020603050405020304" pitchFamily="18" charset="0"/>
              </a:rPr>
              <a:t>В стр. с 233 по 243 </a:t>
            </a:r>
            <a:r>
              <a:rPr lang="ru-RU" altLang="ru-RU" sz="1600" i="0" dirty="0">
                <a:solidFill>
                  <a:srgbClr val="C0504D"/>
                </a:solidFill>
                <a:latin typeface="+mn-lt"/>
                <a:cs typeface="Times New Roman" panose="02020603050405020304" pitchFamily="18" charset="0"/>
              </a:rPr>
              <a:t>ЗАКРЕЩИВАНИЕ СНЯТО</a:t>
            </a:r>
          </a:p>
        </p:txBody>
      </p:sp>
    </p:spTree>
    <p:extLst>
      <p:ext uri="{BB962C8B-B14F-4D97-AF65-F5344CB8AC3E}">
        <p14:creationId xmlns:p14="http://schemas.microsoft.com/office/powerpoint/2010/main" val="312352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12192000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0"/>
            <a:ext cx="12192000" cy="8318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31748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0" y="128588"/>
            <a:ext cx="428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8"/>
            <a:ext cx="12192000" cy="55245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4F602AE-0729-554D-BC0C-D0A432222F79}"/>
              </a:ext>
            </a:extLst>
          </p:cNvPr>
          <p:cNvSpPr/>
          <p:nvPr/>
        </p:nvSpPr>
        <p:spPr>
          <a:xfrm>
            <a:off x="379413" y="6430963"/>
            <a:ext cx="6096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 err="1">
                <a:solidFill>
                  <a:srgbClr val="6C5E53"/>
                </a:solidFill>
                <a:latin typeface="+mn-lt"/>
              </a:rPr>
              <a:t>www.mednet.ru</a:t>
            </a:r>
            <a:endParaRPr lang="ru-RU" sz="1200" dirty="0">
              <a:solidFill>
                <a:srgbClr val="6C5E53"/>
              </a:solidFill>
              <a:latin typeface="+mn-lt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816100" y="149225"/>
            <a:ext cx="84851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i="0" dirty="0">
                <a:solidFill>
                  <a:srgbClr val="49443F"/>
                </a:solidFill>
                <a:latin typeface="+mn-lt"/>
                <a:cs typeface="Arial" panose="020B0604020202020204" pitchFamily="34" charset="0"/>
              </a:rPr>
              <a:t>Таблица 1100. Должности и физические лица медицинской организации</a:t>
            </a:r>
          </a:p>
        </p:txBody>
      </p:sp>
      <p:graphicFrame>
        <p:nvGraphicFramePr>
          <p:cNvPr id="229441" name="Group 65"/>
          <p:cNvGraphicFramePr>
            <a:graphicFrameLocks noGrp="1"/>
          </p:cNvGraphicFramePr>
          <p:nvPr/>
        </p:nvGraphicFramePr>
        <p:xfrm>
          <a:off x="830263" y="1143000"/>
          <a:ext cx="10456864" cy="4214828"/>
        </p:xfrm>
        <a:graphic>
          <a:graphicData uri="http://schemas.openxmlformats.org/drawingml/2006/table">
            <a:tbl>
              <a:tblPr/>
              <a:tblGrid>
                <a:gridCol w="2295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7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4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4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55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951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951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1743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Наименование должности (специальности)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стр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Число должностей в целом по организации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из них в подразделениях, оказывающих медицинскую помощь: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Число физических лиц основных работников на занятых должностях 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Имеют сертификат специалиста (из гр.9</a:t>
                      </a: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штатных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занятых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амбулаторных условиях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стационарных условиях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штатных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занятых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штатных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занятых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8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050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Лаборанты *</a:t>
                      </a:r>
                    </a:p>
                    <a:p>
                      <a:pPr marL="179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*(в отчете за 2020 год)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1" marR="6858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57,75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51,25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36,50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21,25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19,25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68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Кроме того, должности и физические лица специалистов с высшим немедицинским образованием, занимающих должности врачей, всего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233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9443F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7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из них: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врачей: лаборантов                  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234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57,75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51,25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36,50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21,25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19,25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9443F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1441" marR="91441"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Скругленная прямоугольная выноска 12"/>
          <p:cNvSpPr>
            <a:spLocks noChangeArrowheads="1"/>
          </p:cNvSpPr>
          <p:nvPr/>
        </p:nvSpPr>
        <p:spPr bwMode="auto">
          <a:xfrm>
            <a:off x="8237538" y="3319463"/>
            <a:ext cx="2798762" cy="714375"/>
          </a:xfrm>
          <a:prstGeom prst="wedgeRoundRectCallout">
            <a:avLst>
              <a:gd name="adj1" fmla="val -54997"/>
              <a:gd name="adj2" fmla="val 135931"/>
              <a:gd name="adj3" fmla="val 16667"/>
            </a:avLst>
          </a:prstGeom>
          <a:solidFill>
            <a:srgbClr val="F2EAE2"/>
          </a:solidFill>
          <a:ln w="9525" algn="ctr">
            <a:solidFill>
              <a:srgbClr val="DDD0BD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solidFill>
                <a:srgbClr val="C0504D"/>
              </a:solidFill>
              <a:latin typeface="+mn-lt"/>
            </a:endParaRPr>
          </a:p>
        </p:txBody>
      </p:sp>
      <p:cxnSp>
        <p:nvCxnSpPr>
          <p:cNvPr id="31827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939800" y="3479800"/>
            <a:ext cx="2071688" cy="395288"/>
          </a:xfrm>
          <a:prstGeom prst="line">
            <a:avLst/>
          </a:prstGeom>
          <a:noFill/>
          <a:ln w="25400" algn="ctr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Прямоугольник 1"/>
          <p:cNvSpPr/>
          <p:nvPr/>
        </p:nvSpPr>
        <p:spPr>
          <a:xfrm>
            <a:off x="1071563" y="5494338"/>
            <a:ext cx="102155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ru-RU" altLang="ru-RU" sz="1600" dirty="0">
                <a:solidFill>
                  <a:srgbClr val="C0504D"/>
                </a:solidFill>
                <a:latin typeface="+mn-lt"/>
              </a:rPr>
              <a:t>Контроль строки 234: сопоставление со стр. 26 (2020 год)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8039100" y="4262438"/>
            <a:ext cx="0" cy="704850"/>
          </a:xfrm>
          <a:prstGeom prst="straightConnector1">
            <a:avLst/>
          </a:prstGeom>
          <a:ln>
            <a:solidFill>
              <a:srgbClr val="C050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8288338" y="3416300"/>
            <a:ext cx="2697162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1400" i="0" dirty="0">
                <a:solidFill>
                  <a:srgbClr val="C0504D"/>
                </a:solidFill>
                <a:latin typeface="+mn-lt"/>
              </a:rPr>
              <a:t>ПРИНЯТЫЕ НА ДОЛЖНОСТЬ ДО 1999 ГОДА</a:t>
            </a:r>
          </a:p>
        </p:txBody>
      </p:sp>
    </p:spTree>
    <p:extLst>
      <p:ext uri="{BB962C8B-B14F-4D97-AF65-F5344CB8AC3E}">
        <p14:creationId xmlns:p14="http://schemas.microsoft.com/office/powerpoint/2010/main" val="1971106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10084</TotalTime>
  <Words>2259</Words>
  <Application>Microsoft Office PowerPoint</Application>
  <PresentationFormat>Широкоэкранный</PresentationFormat>
  <Paragraphs>556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Montserrat SemiBold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Аккредитация специалистов с медицинским и фармацевтическим образованием на конец 2021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Обязательная дополнительная информация к таблице 1100 (Пояснительные)</vt:lpstr>
      <vt:lpstr>Презентация PowerPoint</vt:lpstr>
      <vt:lpstr>Таблица 2101 </vt:lpstr>
      <vt:lpstr>Презентация PowerPoint</vt:lpstr>
      <vt:lpstr>Презентация PowerPoint</vt:lpstr>
    </vt:vector>
  </TitlesOfParts>
  <Company>Guild Design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www.themegallery.com</dc:creator>
  <cp:lastModifiedBy>Алла А. Латышова</cp:lastModifiedBy>
  <cp:revision>1296</cp:revision>
  <cp:lastPrinted>2020-12-10T09:19:46Z</cp:lastPrinted>
  <dcterms:created xsi:type="dcterms:W3CDTF">2008-01-16T07:17:38Z</dcterms:created>
  <dcterms:modified xsi:type="dcterms:W3CDTF">2021-12-08T14:02:55Z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0008006e6b0000000000010242300207f6e001e0013c00</vt:lpwstr>
  </property>
</Properties>
</file>