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86" r:id="rId3"/>
    <p:sldId id="260" r:id="rId4"/>
    <p:sldId id="398" r:id="rId5"/>
    <p:sldId id="385" r:id="rId6"/>
    <p:sldId id="399" r:id="rId7"/>
    <p:sldId id="400" r:id="rId8"/>
    <p:sldId id="401" r:id="rId9"/>
    <p:sldId id="389" r:id="rId10"/>
    <p:sldId id="390" r:id="rId11"/>
    <p:sldId id="406" r:id="rId12"/>
    <p:sldId id="407" r:id="rId13"/>
    <p:sldId id="408" r:id="rId14"/>
    <p:sldId id="409" r:id="rId15"/>
    <p:sldId id="391" r:id="rId16"/>
    <p:sldId id="410" r:id="rId17"/>
    <p:sldId id="405" r:id="rId18"/>
    <p:sldId id="417" r:id="rId19"/>
    <p:sldId id="418" r:id="rId20"/>
    <p:sldId id="419" r:id="rId21"/>
    <p:sldId id="420" r:id="rId22"/>
    <p:sldId id="421" r:id="rId23"/>
    <p:sldId id="422" r:id="rId24"/>
    <p:sldId id="449" r:id="rId25"/>
    <p:sldId id="423" r:id="rId26"/>
    <p:sldId id="424" r:id="rId27"/>
    <p:sldId id="426" r:id="rId28"/>
    <p:sldId id="427" r:id="rId29"/>
    <p:sldId id="428" r:id="rId30"/>
    <p:sldId id="429" r:id="rId31"/>
    <p:sldId id="430" r:id="rId32"/>
    <p:sldId id="416" r:id="rId33"/>
    <p:sldId id="432" r:id="rId34"/>
    <p:sldId id="433" r:id="rId35"/>
    <p:sldId id="434" r:id="rId36"/>
    <p:sldId id="435" r:id="rId37"/>
    <p:sldId id="425" r:id="rId38"/>
    <p:sldId id="436" r:id="rId39"/>
    <p:sldId id="437" r:id="rId40"/>
    <p:sldId id="438" r:id="rId41"/>
    <p:sldId id="439" r:id="rId42"/>
    <p:sldId id="440" r:id="rId43"/>
    <p:sldId id="441" r:id="rId44"/>
    <p:sldId id="415" r:id="rId45"/>
    <p:sldId id="412" r:id="rId46"/>
    <p:sldId id="442" r:id="rId47"/>
    <p:sldId id="443" r:id="rId48"/>
    <p:sldId id="447" r:id="rId49"/>
    <p:sldId id="444" r:id="rId50"/>
    <p:sldId id="445" r:id="rId51"/>
    <p:sldId id="446" r:id="rId52"/>
    <p:sldId id="413" r:id="rId53"/>
    <p:sldId id="414" r:id="rId54"/>
    <p:sldId id="403" r:id="rId55"/>
    <p:sldId id="361" r:id="rId56"/>
    <p:sldId id="448" r:id="rId5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фия И. Шляфер" initials="СИШ" lastIdx="1" clrIdx="0">
    <p:extLst>
      <p:ext uri="{19B8F6BF-5375-455C-9EA6-DF929625EA0E}">
        <p15:presenceInfo xmlns="" xmlns:p15="http://schemas.microsoft.com/office/powerpoint/2012/main" userId="S-1-5-21-1992835873-3863471969-972439449-14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9443F"/>
    <a:srgbClr val="6C5E53"/>
    <a:srgbClr val="CBAD91"/>
    <a:srgbClr val="DDD0BD"/>
    <a:srgbClr val="F0E9E0"/>
    <a:srgbClr val="AF201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 snapToObjects="1">
      <p:cViewPr varScale="1">
        <p:scale>
          <a:sx n="77" d="100"/>
          <a:sy n="77" d="100"/>
        </p:scale>
        <p:origin x="-806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CC90-F3E0-F34E-A377-40DE6DBEBF3F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66288-2C99-4242-A513-7C18601C9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632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2D92A9-ED89-FD47-BE5A-58D9DD22A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127869B-D736-7C46-8036-0C507638D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13B576A-B50C-D946-85B2-B96EDBBB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6C2DFA-9CA7-3A4C-AB4C-D4976B27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4F6218-E067-8846-A9D1-4381FC55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305987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7CC201-DBB8-FA48-950F-ECBBA7BC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BEDFA94-8E1B-B040-B827-CB3BE5E56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421749-DEC7-BC4D-9A87-71176EE3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A3EED3-0CD2-DA46-8076-533B9DD2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99C5F1-CB73-EC48-ADDD-397D03D6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8066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6DD1086-9CAF-464B-9AD1-D090861FB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A94DCB9-3EF6-5E4C-B919-E6CCBEE0C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15D2690-827A-EC44-A378-08A5ED57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E690AB9-E5D9-754C-A6D6-D454676B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B88E2D-6FB7-194D-95D6-98F8CEBC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67766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7B3E6D-428F-D64D-9DB8-A835E760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C84A7B6-9C49-E145-8460-1D79573FE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CFD615-9B17-174E-BD47-1D4FB464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F5F776-2DC9-1648-8136-39ADFAA8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D30271-33EF-704E-B6E6-A23C49CE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96789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FF3854-3164-E949-AD42-A6B93CF8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694265D-124D-0E49-899E-B20AAF994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EA6EA82-C35C-304F-996C-68B558D1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504407-B369-9E42-8E3B-C17C78E8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37DF7C-30F7-3449-8AD2-3E7106C2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192408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B64ED6-9511-4041-A696-8699FFA0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DAC9E4-40E1-E849-B086-201FFF3C4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5D7BBFE-F188-9847-B82B-32284E16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6ED6D4A-CD07-A647-88DD-1714436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50A9A59-6872-D64E-AB45-EB0DBF43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3350396-9BC0-2D44-8E95-D9FECA60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61772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60BEC9-8728-2141-8156-2DD4E9AF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E4E189-7A25-CE49-A168-1F4878DE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325C647-AD27-6940-BBAA-664C4E77F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675EE65-353A-4146-BDDF-A6F73B56B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EA4117B-8B9F-3C42-B213-D87A8E127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20D0192-C56C-D044-8673-5272D57D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DD4F75A-A1B9-E344-8111-1B6EB667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24DED41-F2C2-414E-A1E4-0B69D823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30936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D67EDB-C1D0-164C-A5E4-385F8CE2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2E96AD0-99B7-0A44-8A21-DED0F2F8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3D52A93-1479-9343-83BE-62F58A3E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B56759D-0B35-D549-B90C-726F1858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48581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496881C-A459-994A-9289-02482108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691D6E4-945E-2E49-A659-844909AF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445501E-DC7A-A747-BFEC-2C2704B9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626339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F9E0C6-8273-584A-A1BD-9713042E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B3B854-169F-D749-A753-AC66A0142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12F99C1-90B6-EE46-A591-E915AF067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213C701-0B59-DB4E-B2A1-403029B3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EBC1C1-CAFE-5541-A532-B8C140E7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AEA89AC-D155-5847-AAA2-F7C6FD9D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736904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50F06C-7144-7A4E-B910-D4A79774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06AAA47-62E9-7541-8DCE-EE28D0DF7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6A0A02-7E9F-FB4A-BF1E-6C87E07AF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C2D3684-2810-E54D-8BE6-64706A68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63A636-BF75-1D4A-A603-3932079E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3314FA-2CFB-E145-93A9-591D4B3A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89598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187097-5552-B141-B6A6-E3D8A52D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95DE4F-CE17-4E43-99A0-A5E050952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AF541B-51DA-B144-816A-F18BFF888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C670-C491-6D4C-8336-770A1373C3F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DBF5B6-8B2A-2F42-BABA-F1C0CE205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F1522A-1359-B94B-9AED-4144D44A0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504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48" y="246636"/>
            <a:ext cx="571429" cy="6695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5763BBC-8354-A843-B87C-17E283176D15}"/>
              </a:ext>
            </a:extLst>
          </p:cNvPr>
          <p:cNvSpPr txBox="1"/>
          <p:nvPr/>
        </p:nvSpPr>
        <p:spPr>
          <a:xfrm>
            <a:off x="872598" y="2110033"/>
            <a:ext cx="107219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формы отраслевого статистического наблюдения № 14дс «Сведения о деятельности дневных стационаров медицинских организаций» </a:t>
            </a:r>
          </a:p>
          <a:p>
            <a:pPr algn="ctr"/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</a:t>
            </a:r>
            <a:endParaRPr lang="ru-RU" sz="4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6C5E53"/>
              </a:solidFill>
              <a:latin typeface="Montserrat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7ECA7BB-73C4-EF47-B549-77A1498EE1DE}"/>
              </a:ext>
            </a:extLst>
          </p:cNvPr>
          <p:cNvSpPr/>
          <p:nvPr/>
        </p:nvSpPr>
        <p:spPr>
          <a:xfrm>
            <a:off x="1108319" y="2582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atin typeface="Montserrat" pitchFamily="2" charset="0"/>
              </a:rPr>
              <a:t>Центральный научно-исследовательский </a:t>
            </a:r>
          </a:p>
          <a:p>
            <a:r>
              <a:rPr lang="ru-RU" sz="1200" dirty="0">
                <a:latin typeface="Montserrat" pitchFamily="2" charset="0"/>
              </a:rPr>
              <a:t>институт организации и информатизации </a:t>
            </a:r>
          </a:p>
          <a:p>
            <a:r>
              <a:rPr lang="ru-RU" sz="1200" dirty="0">
                <a:latin typeface="Montserrat" pitchFamily="2" charset="0"/>
              </a:rPr>
              <a:t>здравоохранения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548" y="643025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err="1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  <a:endParaRPr lang="ru-RU" sz="1200" b="1" dirty="0">
              <a:solidFill>
                <a:srgbClr val="6C5E53"/>
              </a:solidFill>
              <a:latin typeface="Montserrat SemiBold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9244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4082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AC38F7A-2E50-43A1-9A70-9A55AA607368}"/>
              </a:ext>
            </a:extLst>
          </p:cNvPr>
          <p:cNvSpPr txBox="1">
            <a:spLocks/>
          </p:cNvSpPr>
          <p:nvPr/>
        </p:nvSpPr>
        <p:spPr bwMode="auto">
          <a:xfrm>
            <a:off x="1139263" y="290194"/>
            <a:ext cx="946937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Таблица 1000 «Должности и физические лица дневных стационаров медицинской организации»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F47A02D4-E0F4-4C65-B49B-332E26D38D9F}"/>
              </a:ext>
            </a:extLst>
          </p:cNvPr>
          <p:cNvSpPr txBox="1">
            <a:spLocks/>
          </p:cNvSpPr>
          <p:nvPr/>
        </p:nvSpPr>
        <p:spPr bwMode="auto">
          <a:xfrm>
            <a:off x="1106424" y="1548321"/>
            <a:ext cx="10341864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 1000 заполняют все медицинские организации, имеющие дневные стационары, в соответствии со штатным расписанием, утвержденным руководителем медицинской организации в установленном порядке.</a:t>
            </a:r>
          </a:p>
          <a:p>
            <a:pPr algn="just" eaLnBrk="1" hangingPunct="1"/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штатных и занятых должностях показываются как целыми, так и дробными числами (0,25, 0,5 и 0,75 должности).</a:t>
            </a:r>
          </a:p>
          <a:p>
            <a:pPr algn="just" eaLnBrk="1" hangingPunct="1"/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физических лицах заполняются целыми числами.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512919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4082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AC38F7A-2E50-43A1-9A70-9A55AA607368}"/>
              </a:ext>
            </a:extLst>
          </p:cNvPr>
          <p:cNvSpPr txBox="1">
            <a:spLocks/>
          </p:cNvSpPr>
          <p:nvPr/>
        </p:nvSpPr>
        <p:spPr bwMode="auto">
          <a:xfrm>
            <a:off x="932688" y="290194"/>
            <a:ext cx="10094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Таблица 1000 «Должности и физические лица дневных стационаров медицинской организации»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9C225755-FB2E-45BC-948F-2A2319363B03}"/>
              </a:ext>
            </a:extLst>
          </p:cNvPr>
          <p:cNvSpPr txBox="1">
            <a:spLocks/>
          </p:cNvSpPr>
          <p:nvPr/>
        </p:nvSpPr>
        <p:spPr bwMode="auto">
          <a:xfrm>
            <a:off x="932688" y="1837944"/>
            <a:ext cx="10305360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142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В графах 5, 8</a:t>
            </a:r>
            <a:r>
              <a:rPr kumimoji="0" lang="en-US" altLang="ru-RU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«Число физических лиц» показывают только основных работников, имеющих трудовую книжку в данной медицинской организации. </a:t>
            </a:r>
          </a:p>
          <a:p>
            <a:pPr marR="0" lvl="0" indent="142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Внешних совместителей в данные графы не включают, внутренних совместителей показывают как физические лица только один раз на основной занимаемой должности.</a:t>
            </a: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9553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4082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AC38F7A-2E50-43A1-9A70-9A55AA607368}"/>
              </a:ext>
            </a:extLst>
          </p:cNvPr>
          <p:cNvSpPr txBox="1">
            <a:spLocks/>
          </p:cNvSpPr>
          <p:nvPr/>
        </p:nvSpPr>
        <p:spPr bwMode="auto">
          <a:xfrm>
            <a:off x="932688" y="290194"/>
            <a:ext cx="10094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Таблица 1000 «Должности и физические лица дневных стационаров медицинской организации»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4456CCAA-4A5F-4DB9-9E27-DC0FD85A2DD6}"/>
              </a:ext>
            </a:extLst>
          </p:cNvPr>
          <p:cNvSpPr txBox="1">
            <a:spLocks/>
          </p:cNvSpPr>
          <p:nvPr/>
        </p:nvSpPr>
        <p:spPr bwMode="auto">
          <a:xfrm>
            <a:off x="1263776" y="1822456"/>
            <a:ext cx="9352408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  Строка 5 (всего) должна быть равна сумме строк 1, 2, 3, 4 по графам 3, 4, 5, 6, 7, 8.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3423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4082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AC38F7A-2E50-43A1-9A70-9A55AA607368}"/>
              </a:ext>
            </a:extLst>
          </p:cNvPr>
          <p:cNvSpPr txBox="1">
            <a:spLocks/>
          </p:cNvSpPr>
          <p:nvPr/>
        </p:nvSpPr>
        <p:spPr bwMode="auto">
          <a:xfrm>
            <a:off x="932688" y="290194"/>
            <a:ext cx="10094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Таблица 1000 «Должности и физические лица дневных стационаров медицинской организации»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C818EBAD-A136-43CE-873D-116F2229939B}"/>
              </a:ext>
            </a:extLst>
          </p:cNvPr>
          <p:cNvSpPr txBox="1">
            <a:spLocks/>
          </p:cNvSpPr>
          <p:nvPr/>
        </p:nvSpPr>
        <p:spPr bwMode="auto">
          <a:xfrm>
            <a:off x="571498" y="1633002"/>
            <a:ext cx="10817353" cy="466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15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Дневной стационар медицинской организации, оказывающей помощь в стационарных условиях</a:t>
            </a:r>
          </a:p>
          <a:p>
            <a:pPr indent="268288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27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Внутриформенные</a:t>
            </a:r>
            <a:r>
              <a:rPr lang="ru-RU" sz="27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контроли:</a:t>
            </a:r>
            <a:r>
              <a:rPr lang="ru-RU" sz="27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всего штатных должностей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141.1000.5.03=141.1000.1.03+141.1000.2.03+141.1000.3.03+141.1000.4.03.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всего занятых должностей: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defRPr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141.1000.5.04=141.1000.1.04+141.1000.2.04+141.1000.3.04+141.1000.4.04.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всего физических лиц: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defRPr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141.1000.5.05=141.1000.1.05+141.1000.2.05+141.1000.3.05+141.1000.4.05.</a:t>
            </a:r>
          </a:p>
        </p:txBody>
      </p:sp>
    </p:spTree>
    <p:extLst>
      <p:ext uri="{BB962C8B-B14F-4D97-AF65-F5344CB8AC3E}">
        <p14:creationId xmlns="" xmlns:p14="http://schemas.microsoft.com/office/powerpoint/2010/main" val="1127885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4082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AC38F7A-2E50-43A1-9A70-9A55AA607368}"/>
              </a:ext>
            </a:extLst>
          </p:cNvPr>
          <p:cNvSpPr txBox="1">
            <a:spLocks/>
          </p:cNvSpPr>
          <p:nvPr/>
        </p:nvSpPr>
        <p:spPr bwMode="auto">
          <a:xfrm>
            <a:off x="932688" y="290194"/>
            <a:ext cx="10094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Таблица 1000 «Должности и физические лица дневных стационаров медицинской организации»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1A907B19-5437-48E5-953A-631E38D4BCA3}"/>
              </a:ext>
            </a:extLst>
          </p:cNvPr>
          <p:cNvSpPr txBox="1">
            <a:spLocks/>
          </p:cNvSpPr>
          <p:nvPr/>
        </p:nvSpPr>
        <p:spPr bwMode="auto">
          <a:xfrm>
            <a:off x="722376" y="1756034"/>
            <a:ext cx="10936224" cy="448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15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Дневной стационар медицинской организации, оказывающей помощь в амбулаторных условиях, включая стационары на дому</a:t>
            </a:r>
          </a:p>
          <a:p>
            <a:pPr indent="2682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26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Внутриформенные</a:t>
            </a:r>
            <a:r>
              <a:rPr lang="ru-RU" sz="2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контроли:</a:t>
            </a:r>
            <a:r>
              <a:rPr lang="ru-RU" sz="26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всего штатных должностей: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141.1000.5.06=141.1000.1.06 + 141.1000.2.06 +141.1000.3.06+ 141.1000.4.06.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всего занятых должностей: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141.1000.5.07=141.1000.1.07 + 141.1000.2.07 +141.1000.3.07+141.1000.4.07.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всего физических лиц:</a:t>
            </a:r>
          </a:p>
          <a:p>
            <a:pPr indent="268288" algn="just" fontAlgn="base">
              <a:lnSpc>
                <a:spcPct val="120000"/>
              </a:lnSpc>
              <a:spcAft>
                <a:spcPct val="0"/>
              </a:spcAft>
              <a:buFont typeface="Arial" charset="0"/>
              <a:buNone/>
              <a:defRPr/>
            </a:pPr>
            <a:r>
              <a:rPr lang="ru-RU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141.1000.5.08=141.1000.1.08 + 141.1000.2.08 +141.1000.3.08+141.1000.4.08.</a:t>
            </a:r>
          </a:p>
          <a:p>
            <a:pPr indent="268288" algn="just" fontAlgn="base">
              <a:spcBef>
                <a:spcPts val="6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82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82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82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82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8288" algn="just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9803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10978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DF50EEE4-9F8F-4A76-9176-372619C2B85D}"/>
              </a:ext>
            </a:extLst>
          </p:cNvPr>
          <p:cNvSpPr txBox="1">
            <a:spLocks/>
          </p:cNvSpPr>
          <p:nvPr/>
        </p:nvSpPr>
        <p:spPr bwMode="auto">
          <a:xfrm>
            <a:off x="1992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 строка 1010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C258AA43-7535-422A-9B72-FAA4DB1194CA}"/>
              </a:ext>
            </a:extLst>
          </p:cNvPr>
          <p:cNvSpPr txBox="1">
            <a:spLocks/>
          </p:cNvSpPr>
          <p:nvPr/>
        </p:nvSpPr>
        <p:spPr bwMode="auto">
          <a:xfrm>
            <a:off x="466344" y="1739900"/>
            <a:ext cx="11439143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дневных стационаров для взрослых 1.________</a:t>
            </a:r>
          </a:p>
          <a:p>
            <a:pPr marL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контроли:</a:t>
            </a:r>
          </a:p>
          <a:p>
            <a:pPr marL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141.1010.1.01 = 30.1001.16.04.</a:t>
            </a:r>
          </a:p>
          <a:p>
            <a:pPr marL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141.1010.1.01.= 47.0650.46.04+47.0650.51.04+47.0660.46.04+47.0660.51.04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000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9447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10978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DF50EEE4-9F8F-4A76-9176-372619C2B85D}"/>
              </a:ext>
            </a:extLst>
          </p:cNvPr>
          <p:cNvSpPr txBox="1">
            <a:spLocks/>
          </p:cNvSpPr>
          <p:nvPr/>
        </p:nvSpPr>
        <p:spPr bwMode="auto">
          <a:xfrm>
            <a:off x="1992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 строка 1010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C258AA43-7535-422A-9B72-FAA4DB1194CA}"/>
              </a:ext>
            </a:extLst>
          </p:cNvPr>
          <p:cNvSpPr txBox="1">
            <a:spLocks/>
          </p:cNvSpPr>
          <p:nvPr/>
        </p:nvSpPr>
        <p:spPr bwMode="auto">
          <a:xfrm>
            <a:off x="466344" y="1739900"/>
            <a:ext cx="11475719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Число дневных стационаров для детей 2.________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Межформенные</a:t>
            </a: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контроли: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141.1010.2.01 = 30.1001.17.04.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141.1010.2.01.= 47.0650.46.05+47.0650.51.05+47.0660.46.05+47.0660.51.05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2253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graphicFrame>
        <p:nvGraphicFramePr>
          <p:cNvPr id="8" name="Содержимое 3">
            <a:extLst>
              <a:ext uri="{FF2B5EF4-FFF2-40B4-BE49-F238E27FC236}">
                <a16:creationId xmlns="" xmlns:a16="http://schemas.microsoft.com/office/drawing/2014/main" id="{FF556E1D-A919-48E8-9A3C-778721A56C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28898560"/>
              </p:ext>
            </p:extLst>
          </p:nvPr>
        </p:nvGraphicFramePr>
        <p:xfrm>
          <a:off x="210312" y="1758950"/>
          <a:ext cx="11731747" cy="5099050"/>
        </p:xfrm>
        <a:graphic>
          <a:graphicData uri="http://schemas.openxmlformats.org/drawingml/2006/table">
            <a:tbl>
              <a:tblPr/>
              <a:tblGrid>
                <a:gridCol w="8947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6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56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56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56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56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47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421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947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947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9537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9421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9479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89479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642511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стационарных условиях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пациенто-дней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детей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включи-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взрос-лыми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включи-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возраста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до 3 лет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лицами старше трудоспособного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лет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21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8575" marR="68575" marT="0" marB="0" anchor="ctr" horzOverflow="overflow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среднегодовых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среднегодовых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лицами старше трудоспособного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  <a:endParaRPr lang="ru-RU" dirty="0"/>
                    </a:p>
                  </a:txBody>
                  <a:tcPr marL="68575" marR="68575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0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0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0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2344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graphicFrame>
        <p:nvGraphicFramePr>
          <p:cNvPr id="9" name="Содержимое 3">
            <a:extLst>
              <a:ext uri="{FF2B5EF4-FFF2-40B4-BE49-F238E27FC236}">
                <a16:creationId xmlns="" xmlns:a16="http://schemas.microsoft.com/office/drawing/2014/main" id="{E15D56C0-C91B-48AE-89AC-29F0DB10E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26975815"/>
              </p:ext>
            </p:extLst>
          </p:nvPr>
        </p:nvGraphicFramePr>
        <p:xfrm>
          <a:off x="374904" y="1920341"/>
          <a:ext cx="11512293" cy="4852988"/>
        </p:xfrm>
        <a:graphic>
          <a:graphicData uri="http://schemas.openxmlformats.org/drawingml/2006/table">
            <a:tbl>
              <a:tblPr/>
              <a:tblGrid>
                <a:gridCol w="8797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79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54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7791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7791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8037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7546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7791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87791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557025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амбулаторных условиях, включая стационары на дому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пациенто-дней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взрослых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детей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взрослых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включительно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взрос-лыми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включи-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средне-годовых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средне-годовых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9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возраста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до 3 лет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лицами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лет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5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5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1496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10" name="Содержимое 2">
            <a:extLst>
              <a:ext uri="{FF2B5EF4-FFF2-40B4-BE49-F238E27FC236}">
                <a16:creationId xmlns="" xmlns:a16="http://schemas.microsoft.com/office/drawing/2014/main" id="{F0C0A9E3-10E3-4760-BACF-5464C075590C}"/>
              </a:ext>
            </a:extLst>
          </p:cNvPr>
          <p:cNvSpPr txBox="1">
            <a:spLocks/>
          </p:cNvSpPr>
          <p:nvPr/>
        </p:nvSpPr>
        <p:spPr>
          <a:xfrm>
            <a:off x="621792" y="1755301"/>
            <a:ext cx="10378440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коек в дневном стационаре указывают в соответствии с приказом об организации данного структурного подразделения медицинской организации.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коек на конец года заполняется без учета сменности работы.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среднегодовых коек заполняется с учетом сменности работы.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среднегодовых коек указывается целыми числами.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4397750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9103" y="306577"/>
            <a:ext cx="571429" cy="6695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1128AD7-1979-4E4F-A307-1586F891C387}"/>
              </a:ext>
            </a:extLst>
          </p:cNvPr>
          <p:cNvSpPr txBox="1"/>
          <p:nvPr/>
        </p:nvSpPr>
        <p:spPr>
          <a:xfrm>
            <a:off x="1335024" y="1743468"/>
            <a:ext cx="9784079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Приказ Министерства здравоохранения Российской Федерации от 9 декабря 1999 г. № 438 «Об организации деятельности дневных стационаров в лечебно-профилактическом учреждении»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744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12" name="Содержимое 2">
            <a:extLst>
              <a:ext uri="{FF2B5EF4-FFF2-40B4-BE49-F238E27FC236}">
                <a16:creationId xmlns="" xmlns:a16="http://schemas.microsoft.com/office/drawing/2014/main" id="{6F17D4D4-2D0B-4FFF-8B49-4FC9335EA8D4}"/>
              </a:ext>
            </a:extLst>
          </p:cNvPr>
          <p:cNvSpPr txBox="1">
            <a:spLocks/>
          </p:cNvSpPr>
          <p:nvPr/>
        </p:nvSpPr>
        <p:spPr bwMode="auto">
          <a:xfrm>
            <a:off x="905256" y="1929485"/>
            <a:ext cx="1065276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заполняются сведения по строке 49 «койки скорой медицинской помощи краткосрочного пребывания»  графам с 3 по 26.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внимание, чтобы на койках для детей не указывались сведения о пациентах старше трудоспособного возраста.</a:t>
            </a:r>
          </a:p>
          <a:p>
            <a:pPr algn="just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дневных стационарах для детей не заполняются сведения о числе коек для взрослых.</a:t>
            </a:r>
          </a:p>
        </p:txBody>
      </p:sp>
    </p:spTree>
    <p:extLst>
      <p:ext uri="{BB962C8B-B14F-4D97-AF65-F5344CB8AC3E}">
        <p14:creationId xmlns="" xmlns:p14="http://schemas.microsoft.com/office/powerpoint/2010/main" val="4215234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DD2A41B0-9CD8-409F-ACB0-5EBA35A372A7}"/>
              </a:ext>
            </a:extLst>
          </p:cNvPr>
          <p:cNvSpPr txBox="1">
            <a:spLocks/>
          </p:cNvSpPr>
          <p:nvPr/>
        </p:nvSpPr>
        <p:spPr>
          <a:xfrm>
            <a:off x="557784" y="1916113"/>
            <a:ext cx="10908792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дневных стационарах для взрослых не показываются сведения о числе коек для детей.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дневных стационарах для взрослых не указываются данные о числе выписанных детей до 3 лет и проведенными ими </a:t>
            </a:r>
            <a:r>
              <a:rPr lang="ru-RU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-дней. Эти сведения заполняются на койках для детей.</a:t>
            </a:r>
          </a:p>
          <a:p>
            <a:pPr algn="just"/>
            <a:endParaRPr lang="ru-RU" altLang="ru-RU" sz="29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984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DD2A41B0-9CD8-409F-ACB0-5EBA35A372A7}"/>
              </a:ext>
            </a:extLst>
          </p:cNvPr>
          <p:cNvSpPr txBox="1">
            <a:spLocks/>
          </p:cNvSpPr>
          <p:nvPr/>
        </p:nvSpPr>
        <p:spPr>
          <a:xfrm>
            <a:off x="548640" y="1916113"/>
            <a:ext cx="11110031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дневных стационарах: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 койках для патологии беременности не заполняются сведения о пациентах старше трудоспособного возраста;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на гинекологических койках для вспомогательных репродуктивных технологий не указываются данные о детях (0-17 лет), детях до 3 лет, лицах старше трудоспособного возраста.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650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242068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graphicFrame>
        <p:nvGraphicFramePr>
          <p:cNvPr id="9" name="Содержимое 3">
            <a:extLst>
              <a:ext uri="{FF2B5EF4-FFF2-40B4-BE49-F238E27FC236}">
                <a16:creationId xmlns="" xmlns:a16="http://schemas.microsoft.com/office/drawing/2014/main" id="{96B60237-1010-4945-9FD9-F8EECF345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9964891"/>
              </p:ext>
            </p:extLst>
          </p:nvPr>
        </p:nvGraphicFramePr>
        <p:xfrm>
          <a:off x="604581" y="1297265"/>
          <a:ext cx="10919181" cy="5499365"/>
        </p:xfrm>
        <a:graphic>
          <a:graphicData uri="http://schemas.openxmlformats.org/drawingml/2006/table">
            <a:tbl>
              <a:tblPr/>
              <a:tblGrid>
                <a:gridCol w="18306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7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82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88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235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885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885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2357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3121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7198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19005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 в стационарных условиях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пациенто-дней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детей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включительно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взрос-лыми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включи-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средне-годовых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сред-него-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довых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до 3 лет</a:t>
                      </a:r>
                      <a:endParaRPr lang="ru-RU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лицами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1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возраста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лет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182999"/>
                  </a:ext>
                </a:extLst>
              </a:tr>
              <a:tr h="207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23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8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9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6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для детей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66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патологии беременности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87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200" dirty="0"/>
                        <a:t>гинекологические 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200" dirty="0"/>
                        <a:t> 6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791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 них: гинекологические для вспомогательных репродуктивных технологий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6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педиатрические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соматические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113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58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F48C835-A00F-4609-9777-02717EFD3F28}"/>
              </a:ext>
            </a:extLst>
          </p:cNvPr>
          <p:cNvSpPr txBox="1"/>
          <p:nvPr/>
        </p:nvSpPr>
        <p:spPr>
          <a:xfrm>
            <a:off x="4158921" y="3710049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1261141-3F22-4F88-BE5F-CB65BDF660E2}"/>
              </a:ext>
            </a:extLst>
          </p:cNvPr>
          <p:cNvSpPr txBox="1"/>
          <p:nvPr/>
        </p:nvSpPr>
        <p:spPr>
          <a:xfrm>
            <a:off x="2974677" y="4040762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823AD10-BF09-4542-8106-3A4B26232335}"/>
              </a:ext>
            </a:extLst>
          </p:cNvPr>
          <p:cNvSpPr txBox="1"/>
          <p:nvPr/>
        </p:nvSpPr>
        <p:spPr>
          <a:xfrm>
            <a:off x="7723538" y="3629014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A2673F7-57F6-4515-AC10-8CC67679E67A}"/>
              </a:ext>
            </a:extLst>
          </p:cNvPr>
          <p:cNvSpPr txBox="1"/>
          <p:nvPr/>
        </p:nvSpPr>
        <p:spPr>
          <a:xfrm>
            <a:off x="10847030" y="3722103"/>
            <a:ext cx="777339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8768B31-7F98-4876-A8CF-E0F94F1AFA7E}"/>
              </a:ext>
            </a:extLst>
          </p:cNvPr>
          <p:cNvSpPr txBox="1"/>
          <p:nvPr/>
        </p:nvSpPr>
        <p:spPr>
          <a:xfrm>
            <a:off x="6154726" y="4062668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35A902A-BE15-4548-B63B-386447AB3CE8}"/>
              </a:ext>
            </a:extLst>
          </p:cNvPr>
          <p:cNvSpPr txBox="1"/>
          <p:nvPr/>
        </p:nvSpPr>
        <p:spPr>
          <a:xfrm>
            <a:off x="9186738" y="4041103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26DC624-CCB4-48F1-BCE8-B1E1A3FA63F5}"/>
              </a:ext>
            </a:extLst>
          </p:cNvPr>
          <p:cNvSpPr txBox="1"/>
          <p:nvPr/>
        </p:nvSpPr>
        <p:spPr>
          <a:xfrm>
            <a:off x="6154726" y="4464047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F149DEB-7D5A-4E12-B4E3-4098488B489F}"/>
              </a:ext>
            </a:extLst>
          </p:cNvPr>
          <p:cNvSpPr txBox="1"/>
          <p:nvPr/>
        </p:nvSpPr>
        <p:spPr>
          <a:xfrm>
            <a:off x="9186738" y="4397677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25240C-744C-488F-BC78-583A5EF17DFF}"/>
              </a:ext>
            </a:extLst>
          </p:cNvPr>
          <p:cNvSpPr txBox="1"/>
          <p:nvPr/>
        </p:nvSpPr>
        <p:spPr>
          <a:xfrm>
            <a:off x="7747278" y="4379657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648D436-8AA8-4182-8E0D-EE721223B272}"/>
              </a:ext>
            </a:extLst>
          </p:cNvPr>
          <p:cNvSpPr txBox="1"/>
          <p:nvPr/>
        </p:nvSpPr>
        <p:spPr>
          <a:xfrm>
            <a:off x="10855525" y="4447258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A16BF26-0741-4243-B27B-3C4802925CBA}"/>
              </a:ext>
            </a:extLst>
          </p:cNvPr>
          <p:cNvSpPr txBox="1"/>
          <p:nvPr/>
        </p:nvSpPr>
        <p:spPr>
          <a:xfrm>
            <a:off x="4158921" y="4899783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A925615-602C-4B2C-9850-DBC82BEEA31C}"/>
              </a:ext>
            </a:extLst>
          </p:cNvPr>
          <p:cNvSpPr txBox="1"/>
          <p:nvPr/>
        </p:nvSpPr>
        <p:spPr>
          <a:xfrm>
            <a:off x="7713603" y="4816854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303B0A6-1CEE-4A5E-8BFB-E05E577BD824}"/>
              </a:ext>
            </a:extLst>
          </p:cNvPr>
          <p:cNvSpPr txBox="1"/>
          <p:nvPr/>
        </p:nvSpPr>
        <p:spPr>
          <a:xfrm>
            <a:off x="10855525" y="4933479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D5BC2C0-90EA-4E35-8343-46DE3218EFFC}"/>
              </a:ext>
            </a:extLst>
          </p:cNvPr>
          <p:cNvSpPr txBox="1"/>
          <p:nvPr/>
        </p:nvSpPr>
        <p:spPr>
          <a:xfrm>
            <a:off x="2937617" y="6077035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CE15F0F-4A23-485F-BF32-01AFCEB45A7F}"/>
              </a:ext>
            </a:extLst>
          </p:cNvPr>
          <p:cNvSpPr txBox="1"/>
          <p:nvPr/>
        </p:nvSpPr>
        <p:spPr>
          <a:xfrm>
            <a:off x="6096000" y="6000011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BD86790-AB46-4FC1-BD09-EB40B646FE56}"/>
              </a:ext>
            </a:extLst>
          </p:cNvPr>
          <p:cNvSpPr txBox="1"/>
          <p:nvPr/>
        </p:nvSpPr>
        <p:spPr>
          <a:xfrm>
            <a:off x="9186738" y="6021925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C83DC74-FCBA-4F7E-86F0-E2921133D714}"/>
              </a:ext>
            </a:extLst>
          </p:cNvPr>
          <p:cNvSpPr txBox="1"/>
          <p:nvPr/>
        </p:nvSpPr>
        <p:spPr>
          <a:xfrm>
            <a:off x="4158921" y="6561332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BF55FE1-9258-4890-BF9C-CE4FC5D72DD9}"/>
              </a:ext>
            </a:extLst>
          </p:cNvPr>
          <p:cNvSpPr txBox="1"/>
          <p:nvPr/>
        </p:nvSpPr>
        <p:spPr>
          <a:xfrm>
            <a:off x="7824907" y="6540151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9B69247-A6BA-4609-B3E0-2A4B9AA58DAF}"/>
              </a:ext>
            </a:extLst>
          </p:cNvPr>
          <p:cNvSpPr txBox="1"/>
          <p:nvPr/>
        </p:nvSpPr>
        <p:spPr>
          <a:xfrm>
            <a:off x="10847029" y="6540151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8A3C197-1F95-4495-8CC0-6663EE77B71B}"/>
              </a:ext>
            </a:extLst>
          </p:cNvPr>
          <p:cNvSpPr txBox="1"/>
          <p:nvPr/>
        </p:nvSpPr>
        <p:spPr>
          <a:xfrm>
            <a:off x="4082553" y="5624250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FAF90963-6481-4A50-BD59-B5DAD636DD82}"/>
              </a:ext>
            </a:extLst>
          </p:cNvPr>
          <p:cNvSpPr txBox="1"/>
          <p:nvPr/>
        </p:nvSpPr>
        <p:spPr>
          <a:xfrm>
            <a:off x="9190933" y="5517358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018DA35-20D8-4032-882F-46429115601E}"/>
              </a:ext>
            </a:extLst>
          </p:cNvPr>
          <p:cNvSpPr txBox="1"/>
          <p:nvPr/>
        </p:nvSpPr>
        <p:spPr>
          <a:xfrm>
            <a:off x="7006159" y="5503505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AE75539-B063-41B0-952B-E92A5C477C3F}"/>
              </a:ext>
            </a:extLst>
          </p:cNvPr>
          <p:cNvSpPr txBox="1"/>
          <p:nvPr/>
        </p:nvSpPr>
        <p:spPr>
          <a:xfrm>
            <a:off x="7783499" y="5527326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EE7A6406-5C55-4607-8DB4-0F2DA5176C96}"/>
              </a:ext>
            </a:extLst>
          </p:cNvPr>
          <p:cNvSpPr txBox="1"/>
          <p:nvPr/>
        </p:nvSpPr>
        <p:spPr>
          <a:xfrm>
            <a:off x="10110201" y="5503505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DABD518-5F93-48CE-941E-DF3823A7FD41}"/>
              </a:ext>
            </a:extLst>
          </p:cNvPr>
          <p:cNvSpPr txBox="1"/>
          <p:nvPr/>
        </p:nvSpPr>
        <p:spPr>
          <a:xfrm>
            <a:off x="10796726" y="5548220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5536090-5F35-4952-B2D9-C24B9168C4FF}"/>
              </a:ext>
            </a:extLst>
          </p:cNvPr>
          <p:cNvSpPr txBox="1"/>
          <p:nvPr/>
        </p:nvSpPr>
        <p:spPr>
          <a:xfrm>
            <a:off x="6109380" y="5468041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Times New Roman"/>
                <a:cs typeface="Arial" charset="0"/>
              </a:rPr>
              <a:t>Не заполнять</a:t>
            </a:r>
          </a:p>
        </p:txBody>
      </p:sp>
    </p:spTree>
    <p:extLst>
      <p:ext uri="{BB962C8B-B14F-4D97-AF65-F5344CB8AC3E}">
        <p14:creationId xmlns="" xmlns:p14="http://schemas.microsoft.com/office/powerpoint/2010/main" val="1269305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242068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graphicFrame>
        <p:nvGraphicFramePr>
          <p:cNvPr id="9" name="Содержимое 3">
            <a:extLst>
              <a:ext uri="{FF2B5EF4-FFF2-40B4-BE49-F238E27FC236}">
                <a16:creationId xmlns="" xmlns:a16="http://schemas.microsoft.com/office/drawing/2014/main" id="{96B60237-1010-4945-9FD9-F8EECF345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07774381"/>
              </p:ext>
            </p:extLst>
          </p:nvPr>
        </p:nvGraphicFramePr>
        <p:xfrm>
          <a:off x="617934" y="1246989"/>
          <a:ext cx="10919181" cy="5400749"/>
        </p:xfrm>
        <a:graphic>
          <a:graphicData uri="http://schemas.openxmlformats.org/drawingml/2006/table">
            <a:tbl>
              <a:tblPr/>
              <a:tblGrid>
                <a:gridCol w="18306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0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2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88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235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885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885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650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2357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3121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7198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19005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 в амбулаторных условиях, включая стационары на дому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пациенто-дней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детей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включительно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взрос-лыми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 включи-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средне-годовых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сред-него-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довых</a:t>
                      </a:r>
                      <a:endParaRPr lang="ru-RU" sz="1800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до 3 лет</a:t>
                      </a:r>
                      <a:endParaRPr lang="ru-RU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лицами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1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 старше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трудоспо-собного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возраста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лет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182999"/>
                  </a:ext>
                </a:extLst>
              </a:tr>
              <a:tr h="207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23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8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9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6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для детей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66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патологии беременности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87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200" dirty="0"/>
                        <a:t>гинекологические для взрослых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200" dirty="0"/>
                        <a:t> 6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791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 них: гинекологические для вспомогательных репродуктивных технологий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6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педиатрические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соматические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8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F48C835-A00F-4609-9777-02717EFD3F28}"/>
              </a:ext>
            </a:extLst>
          </p:cNvPr>
          <p:cNvSpPr txBox="1"/>
          <p:nvPr/>
        </p:nvSpPr>
        <p:spPr>
          <a:xfrm>
            <a:off x="4193267" y="3866388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1261141-3F22-4F88-BE5F-CB65BDF660E2}"/>
              </a:ext>
            </a:extLst>
          </p:cNvPr>
          <p:cNvSpPr txBox="1"/>
          <p:nvPr/>
        </p:nvSpPr>
        <p:spPr>
          <a:xfrm>
            <a:off x="2937616" y="4252849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823AD10-BF09-4542-8106-3A4B26232335}"/>
              </a:ext>
            </a:extLst>
          </p:cNvPr>
          <p:cNvSpPr txBox="1"/>
          <p:nvPr/>
        </p:nvSpPr>
        <p:spPr>
          <a:xfrm>
            <a:off x="7684065" y="3882223"/>
            <a:ext cx="918182" cy="2308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A2673F7-57F6-4515-AC10-8CC67679E67A}"/>
              </a:ext>
            </a:extLst>
          </p:cNvPr>
          <p:cNvSpPr txBox="1"/>
          <p:nvPr/>
        </p:nvSpPr>
        <p:spPr>
          <a:xfrm>
            <a:off x="10778957" y="3859273"/>
            <a:ext cx="918182" cy="2308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8768B31-7F98-4876-A8CF-E0F94F1AFA7E}"/>
              </a:ext>
            </a:extLst>
          </p:cNvPr>
          <p:cNvSpPr txBox="1"/>
          <p:nvPr/>
        </p:nvSpPr>
        <p:spPr>
          <a:xfrm>
            <a:off x="6089426" y="4157136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35A902A-BE15-4548-B63B-386447AB3CE8}"/>
              </a:ext>
            </a:extLst>
          </p:cNvPr>
          <p:cNvSpPr txBox="1"/>
          <p:nvPr/>
        </p:nvSpPr>
        <p:spPr>
          <a:xfrm>
            <a:off x="9248986" y="4146689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26DC624-CCB4-48F1-BCE8-B1E1A3FA63F5}"/>
              </a:ext>
            </a:extLst>
          </p:cNvPr>
          <p:cNvSpPr txBox="1"/>
          <p:nvPr/>
        </p:nvSpPr>
        <p:spPr>
          <a:xfrm>
            <a:off x="6063350" y="4666237"/>
            <a:ext cx="842640" cy="21544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F149DEB-7D5A-4E12-B4E3-4098488B489F}"/>
              </a:ext>
            </a:extLst>
          </p:cNvPr>
          <p:cNvSpPr txBox="1"/>
          <p:nvPr/>
        </p:nvSpPr>
        <p:spPr>
          <a:xfrm>
            <a:off x="9248986" y="4565217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25240C-744C-488F-BC78-583A5EF17DFF}"/>
              </a:ext>
            </a:extLst>
          </p:cNvPr>
          <p:cNvSpPr txBox="1"/>
          <p:nvPr/>
        </p:nvSpPr>
        <p:spPr>
          <a:xfrm>
            <a:off x="7735189" y="4526347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648D436-8AA8-4182-8E0D-EE721223B272}"/>
              </a:ext>
            </a:extLst>
          </p:cNvPr>
          <p:cNvSpPr txBox="1"/>
          <p:nvPr/>
        </p:nvSpPr>
        <p:spPr>
          <a:xfrm>
            <a:off x="10855525" y="4493288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A16BF26-0741-4243-B27B-3C4802925CBA}"/>
              </a:ext>
            </a:extLst>
          </p:cNvPr>
          <p:cNvSpPr txBox="1"/>
          <p:nvPr/>
        </p:nvSpPr>
        <p:spPr>
          <a:xfrm>
            <a:off x="4158921" y="5030744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A925615-602C-4B2C-9850-DBC82BEEA31C}"/>
              </a:ext>
            </a:extLst>
          </p:cNvPr>
          <p:cNvSpPr txBox="1"/>
          <p:nvPr/>
        </p:nvSpPr>
        <p:spPr>
          <a:xfrm>
            <a:off x="7690104" y="5100130"/>
            <a:ext cx="912143" cy="2308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303B0A6-1CEE-4A5E-8BFB-E05E577BD824}"/>
              </a:ext>
            </a:extLst>
          </p:cNvPr>
          <p:cNvSpPr txBox="1"/>
          <p:nvPr/>
        </p:nvSpPr>
        <p:spPr>
          <a:xfrm>
            <a:off x="10855525" y="4960599"/>
            <a:ext cx="77734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D5BC2C0-90EA-4E35-8343-46DE3218EFFC}"/>
              </a:ext>
            </a:extLst>
          </p:cNvPr>
          <p:cNvSpPr txBox="1"/>
          <p:nvPr/>
        </p:nvSpPr>
        <p:spPr>
          <a:xfrm>
            <a:off x="2965387" y="6232644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CE15F0F-4A23-485F-BF32-01AFCEB45A7F}"/>
              </a:ext>
            </a:extLst>
          </p:cNvPr>
          <p:cNvSpPr txBox="1"/>
          <p:nvPr/>
        </p:nvSpPr>
        <p:spPr>
          <a:xfrm>
            <a:off x="6027505" y="6221980"/>
            <a:ext cx="978653" cy="2308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BD86790-AB46-4FC1-BD09-EB40B646FE56}"/>
              </a:ext>
            </a:extLst>
          </p:cNvPr>
          <p:cNvSpPr txBox="1"/>
          <p:nvPr/>
        </p:nvSpPr>
        <p:spPr>
          <a:xfrm>
            <a:off x="9142309" y="6239326"/>
            <a:ext cx="903865" cy="2308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C83DC74-FCBA-4F7E-86F0-E2921133D714}"/>
              </a:ext>
            </a:extLst>
          </p:cNvPr>
          <p:cNvSpPr txBox="1"/>
          <p:nvPr/>
        </p:nvSpPr>
        <p:spPr>
          <a:xfrm>
            <a:off x="4082553" y="6451951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BF55FE1-9258-4890-BF9C-CE4FC5D72DD9}"/>
              </a:ext>
            </a:extLst>
          </p:cNvPr>
          <p:cNvSpPr txBox="1"/>
          <p:nvPr/>
        </p:nvSpPr>
        <p:spPr>
          <a:xfrm>
            <a:off x="7690104" y="6465662"/>
            <a:ext cx="878484" cy="21544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9B69247-A6BA-4609-B3E0-2A4B9AA58DAF}"/>
              </a:ext>
            </a:extLst>
          </p:cNvPr>
          <p:cNvSpPr txBox="1"/>
          <p:nvPr/>
        </p:nvSpPr>
        <p:spPr>
          <a:xfrm>
            <a:off x="10796726" y="6483397"/>
            <a:ext cx="836139" cy="21544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8A3C197-1F95-4495-8CC0-6663EE77B71B}"/>
              </a:ext>
            </a:extLst>
          </p:cNvPr>
          <p:cNvSpPr txBox="1"/>
          <p:nvPr/>
        </p:nvSpPr>
        <p:spPr>
          <a:xfrm>
            <a:off x="4082553" y="5624250"/>
            <a:ext cx="1008063" cy="2460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FAF90963-6481-4A50-BD59-B5DAD636DD82}"/>
              </a:ext>
            </a:extLst>
          </p:cNvPr>
          <p:cNvSpPr txBox="1"/>
          <p:nvPr/>
        </p:nvSpPr>
        <p:spPr>
          <a:xfrm>
            <a:off x="9156939" y="5624250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018DA35-20D8-4032-882F-46429115601E}"/>
              </a:ext>
            </a:extLst>
          </p:cNvPr>
          <p:cNvSpPr txBox="1"/>
          <p:nvPr/>
        </p:nvSpPr>
        <p:spPr>
          <a:xfrm>
            <a:off x="6998548" y="5578004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AE75539-B063-41B0-952B-E92A5C477C3F}"/>
              </a:ext>
            </a:extLst>
          </p:cNvPr>
          <p:cNvSpPr txBox="1"/>
          <p:nvPr/>
        </p:nvSpPr>
        <p:spPr>
          <a:xfrm>
            <a:off x="7791248" y="5618638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EE7A6406-5C55-4607-8DB4-0F2DA5176C96}"/>
              </a:ext>
            </a:extLst>
          </p:cNvPr>
          <p:cNvSpPr txBox="1"/>
          <p:nvPr/>
        </p:nvSpPr>
        <p:spPr>
          <a:xfrm>
            <a:off x="10110201" y="5598316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DABD518-5F93-48CE-941E-DF3823A7FD41}"/>
              </a:ext>
            </a:extLst>
          </p:cNvPr>
          <p:cNvSpPr txBox="1"/>
          <p:nvPr/>
        </p:nvSpPr>
        <p:spPr>
          <a:xfrm>
            <a:off x="10839787" y="5623454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5536090-5F35-4952-B2D9-C24B9168C4FF}"/>
              </a:ext>
            </a:extLst>
          </p:cNvPr>
          <p:cNvSpPr txBox="1"/>
          <p:nvPr/>
        </p:nvSpPr>
        <p:spPr>
          <a:xfrm>
            <a:off x="6109380" y="5578004"/>
            <a:ext cx="777340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Не заполнять</a:t>
            </a:r>
          </a:p>
        </p:txBody>
      </p:sp>
    </p:spTree>
    <p:extLst>
      <p:ext uri="{BB962C8B-B14F-4D97-AF65-F5344CB8AC3E}">
        <p14:creationId xmlns="" xmlns:p14="http://schemas.microsoft.com/office/powerpoint/2010/main" val="797012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420624" y="1809946"/>
            <a:ext cx="11201400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1 по графам 15-26 указываются сведения о числе коек, выписанных пациентах и проведенных ими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-днях в дневных стационарах медицинских организаций, оказывающих помощь в амбулаторных условиях, </a:t>
            </a:r>
            <a:r>
              <a:rPr lang="ru-RU" altLang="ru-RU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стационары на дому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строках 2 - 75 по графам 15-26 заполняются данные только о работе дневных стационаров медицинских  организаций, оказывающих помощь в амбулаторных условиях по профилям </a:t>
            </a:r>
            <a:r>
              <a:rPr lang="ru-RU" altLang="ru-RU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стационаров на дому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76047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694944" y="1809946"/>
            <a:ext cx="10937732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03700CAA-50CE-41C2-80BA-794FFA392B3A}"/>
              </a:ext>
            </a:extLst>
          </p:cNvPr>
          <p:cNvSpPr txBox="1">
            <a:spLocks/>
          </p:cNvSpPr>
          <p:nvPr/>
        </p:nvSpPr>
        <p:spPr bwMode="auto">
          <a:xfrm>
            <a:off x="468313" y="1700784"/>
            <a:ext cx="11409460" cy="496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Межформенные</a:t>
            </a:r>
            <a:r>
              <a:rPr kumimoji="0" lang="ru-RU" sz="3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контроли: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Деятельность дневных стационаров медицинских организаций, оказывающих помощь в стационарных условиях: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коек для взрослых на конец года в дневных стационарах.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141.2000.1.03. = 47.650.46.06. + 47.650.51.06. 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коек для детей на конец года в дневных стационарах.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141.2000.1.05. = 47.650.46.07. + 47.650.51.07. 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выписанных взрослых из дневных стационаров.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141.2000.1.07. = 47.650.46.08. + 47.650.51.08. 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выписанных лиц старше трудоспособного возраста из дневных стационаров.</a:t>
            </a:r>
          </a:p>
          <a:p>
            <a:pPr marL="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141.2000.1.08. = 47.650.46.09. + 47.650.51.09. 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087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748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694944" y="1809946"/>
            <a:ext cx="10937732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="" xmlns:a16="http://schemas.microsoft.com/office/drawing/2014/main" id="{00993D37-744B-4D71-ABDC-A435B4079603}"/>
              </a:ext>
            </a:extLst>
          </p:cNvPr>
          <p:cNvSpPr txBox="1">
            <a:spLocks/>
          </p:cNvSpPr>
          <p:nvPr/>
        </p:nvSpPr>
        <p:spPr bwMode="auto">
          <a:xfrm>
            <a:off x="559325" y="1842186"/>
            <a:ext cx="11073352" cy="47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Межформенные</a:t>
            </a:r>
            <a:r>
              <a:rPr kumimoji="0" lang="ru-RU" altLang="ru-RU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контроли: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Деятельность дневных стационаров медицинских организаций, оказывающих помощь в стационарных условиях: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выписанных детей (0-17 лет) из дневных стационаров.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141.2000.1.09. = 47.650.46.10. + 47.650.51.10.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выписанных детей до 3 лет из дневных стационаров.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141.2000.1.10. = 47.650.46.11. + 47.650.51.11.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6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взрослыми в дневных стационарах.</a:t>
            </a:r>
            <a:endParaRPr kumimoji="0" lang="ru-RU" altLang="ru-RU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141.2000.1.11. = 47.650.46.12. + 47.650.51.12.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465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70841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694944" y="1809946"/>
            <a:ext cx="10937732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B030BC04-12F7-456F-A007-26F0FABE0891}"/>
              </a:ext>
            </a:extLst>
          </p:cNvPr>
          <p:cNvSpPr txBox="1">
            <a:spLocks/>
          </p:cNvSpPr>
          <p:nvPr/>
        </p:nvSpPr>
        <p:spPr bwMode="auto">
          <a:xfrm>
            <a:off x="559324" y="1767186"/>
            <a:ext cx="11073352" cy="4898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Межформенные</a:t>
            </a:r>
            <a:r>
              <a:rPr kumimoji="0" lang="ru-RU" altLang="ru-RU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контроли: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Деятельность дневных стационаров медицинских организаций, оказывающих помощь в стационарных условиях: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6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лицами старше трудоспособного возраста в дневных стационарах.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141.2000.1.12. = 47.650.46.13. + 47.650.51.13.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6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детьми (0-17 лет) в дневных стационарах.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141.2000.1.13. = 47.650.46.14. + 47.650.51.14.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6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детьми до 3 лет в дневных стационарах.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141.2000.1.14. = 47.650.46.15. + 47.650.51.15.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5918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553624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694944" y="1809946"/>
            <a:ext cx="10937732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="" xmlns:a16="http://schemas.microsoft.com/office/drawing/2014/main" id="{AC223C32-C8D9-478F-870F-F997A561DCF4}"/>
              </a:ext>
            </a:extLst>
          </p:cNvPr>
          <p:cNvSpPr txBox="1">
            <a:spLocks/>
          </p:cNvSpPr>
          <p:nvPr/>
        </p:nvSpPr>
        <p:spPr bwMode="auto">
          <a:xfrm>
            <a:off x="559324" y="1608776"/>
            <a:ext cx="1134673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Межформенные</a:t>
            </a:r>
            <a:r>
              <a:rPr kumimoji="0" lang="ru-RU" sz="2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контроли: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Деятельность дневных стационаров медицинских организаций, оказывающих помощь в амбулаторных условиях, включая стационары на дому: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5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коек (мест) для взрослых на конец года. 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141.2000.1.15. = 47.660.46.06. + 47.660.51.06. 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коек (мест) для детей на конец года.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141.2000.1.17. = 47.660.46.07. + 47.660.51.07. 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выписанных взрослых.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141.2000.1.19. = 47.660.46.08. + 47.660.51.08. 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Число выписанных лиц старше трудоспособного возраста.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141.2000.1.20. = 47.660.46.09. + 47.660.51.09.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566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11681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2A7E58-46EC-7E4A-886F-D0B73D8BCA6A}"/>
              </a:ext>
            </a:extLst>
          </p:cNvPr>
          <p:cNvSpPr txBox="1"/>
          <p:nvPr/>
        </p:nvSpPr>
        <p:spPr>
          <a:xfrm>
            <a:off x="1504260" y="303953"/>
            <a:ext cx="8450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Дневные стационары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E2DD838-DD7D-438F-8EAA-5CDEFF6350BE}"/>
              </a:ext>
            </a:extLst>
          </p:cNvPr>
          <p:cNvSpPr txBox="1"/>
          <p:nvPr/>
        </p:nvSpPr>
        <p:spPr>
          <a:xfrm>
            <a:off x="1181064" y="1852961"/>
            <a:ext cx="1001275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ru-RU" altLang="ru-R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структурные подразделения лечебно-профилактических учреждений, в том числе амбулаторно-поликлинических, больничных учреждений, клиник медицинских научно-исследовательских институтов и образовательных учреждений.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9368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553624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694944" y="1809946"/>
            <a:ext cx="10937732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4D372EF0-34B1-4855-9713-C52FB31CB3FC}"/>
              </a:ext>
            </a:extLst>
          </p:cNvPr>
          <p:cNvSpPr txBox="1">
            <a:spLocks/>
          </p:cNvSpPr>
          <p:nvPr/>
        </p:nvSpPr>
        <p:spPr bwMode="auto">
          <a:xfrm>
            <a:off x="559324" y="1608776"/>
            <a:ext cx="11250153" cy="502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Межформенные</a:t>
            </a:r>
            <a:r>
              <a:rPr kumimoji="0" lang="ru-RU" altLang="ru-RU" sz="2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контроли: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Деятельность дневных стационаров медицинских организаций, оказывающих помощь в амбулаторных условиях, включая стационары на дому: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выписанных детей (0-17 лет).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141.2000.1.21. = 47.660.46.10. + 47.660.51.10.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выписанных детей до 3 лет.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141.2000.1.22. = 47.660.46.11. + 47.660.51.11.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6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взрослыми.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141.2000.1.23. = 47.660.46.12. + 47.660.51.12.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72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553624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328E6B64-39C4-4AE8-A29E-5F11B6D49BA9}"/>
              </a:ext>
            </a:extLst>
          </p:cNvPr>
          <p:cNvSpPr txBox="1">
            <a:spLocks/>
          </p:cNvSpPr>
          <p:nvPr/>
        </p:nvSpPr>
        <p:spPr bwMode="auto">
          <a:xfrm>
            <a:off x="694944" y="1809946"/>
            <a:ext cx="10937732" cy="46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="" xmlns:a16="http://schemas.microsoft.com/office/drawing/2014/main" id="{A508E7A3-6463-4267-9ECA-ED00828F90DA}"/>
              </a:ext>
            </a:extLst>
          </p:cNvPr>
          <p:cNvSpPr txBox="1">
            <a:spLocks/>
          </p:cNvSpPr>
          <p:nvPr/>
        </p:nvSpPr>
        <p:spPr bwMode="auto">
          <a:xfrm>
            <a:off x="466344" y="1605061"/>
            <a:ext cx="1116633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Межформенные</a:t>
            </a:r>
            <a:r>
              <a:rPr kumimoji="0" lang="ru-RU" altLang="ru-RU" sz="27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контроли: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Деятельность дневных стационаров медицинских организаций, оказывающих помощь в амбулаторных условиях, включая стационары на дому: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7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7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лицами старше трудоспособного возраста.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141.2000.1.24. = 47.660.46.13. + 47.660.51.13.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7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7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детьми (0-17 лет).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141.2000.1.25. = 47.660.46.14. + 47.660.51.14.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проведенных </a:t>
            </a:r>
            <a:r>
              <a:rPr kumimoji="0" lang="ru-RU" altLang="ru-RU" sz="27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пациенто</a:t>
            </a:r>
            <a:r>
              <a:rPr kumimoji="0" lang="ru-RU" altLang="ru-RU" sz="27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-дней детьми до 3 лет.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141.2000.1.26. = 47.660.46.15. + 47.660.51.15.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807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 строка 2500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DC4E48AF-4835-42DB-9ECA-69DEC8CD6775}"/>
              </a:ext>
            </a:extLst>
          </p:cNvPr>
          <p:cNvSpPr txBox="1">
            <a:spLocks/>
          </p:cNvSpPr>
          <p:nvPr/>
        </p:nvSpPr>
        <p:spPr bwMode="auto">
          <a:xfrm>
            <a:off x="777240" y="1611836"/>
            <a:ext cx="10591486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Умерло в дневном стационаре при подразделениях медицинских организаций, оказывающих медицинскую помощь: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стационарных условиях 1 _________,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детей 2 ____________,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амбулаторных условиях, включая стационары на дому 3 _______,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детей 4 ____________.</a:t>
            </a:r>
          </a:p>
        </p:txBody>
      </p:sp>
    </p:spTree>
    <p:extLst>
      <p:ext uri="{BB962C8B-B14F-4D97-AF65-F5344CB8AC3E}">
        <p14:creationId xmlns="" xmlns:p14="http://schemas.microsoft.com/office/powerpoint/2010/main" val="4061500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 строка 2500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DC4E48AF-4835-42DB-9ECA-69DEC8CD6775}"/>
              </a:ext>
            </a:extLst>
          </p:cNvPr>
          <p:cNvSpPr txBox="1">
            <a:spLocks/>
          </p:cNvSpPr>
          <p:nvPr/>
        </p:nvSpPr>
        <p:spPr bwMode="auto">
          <a:xfrm>
            <a:off x="914400" y="1611836"/>
            <a:ext cx="10454326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каждому умершему в дневном стационаре медицинской организации, оказывающей помощь в стационарных, амбулаторных условиях и на дому следует предоставить пояснительную записку.</a:t>
            </a:r>
          </a:p>
        </p:txBody>
      </p:sp>
    </p:spTree>
    <p:extLst>
      <p:ext uri="{BB962C8B-B14F-4D97-AF65-F5344CB8AC3E}">
        <p14:creationId xmlns="" xmlns:p14="http://schemas.microsoft.com/office/powerpoint/2010/main" val="3696688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 строка 2500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EE4B0500-BB6E-4332-B8BB-25597977093F}"/>
              </a:ext>
            </a:extLst>
          </p:cNvPr>
          <p:cNvSpPr txBox="1">
            <a:spLocks/>
          </p:cNvSpPr>
          <p:nvPr/>
        </p:nvSpPr>
        <p:spPr bwMode="auto">
          <a:xfrm>
            <a:off x="740664" y="1309158"/>
            <a:ext cx="10497383" cy="513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Внутриформенные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контроли:</a:t>
            </a:r>
          </a:p>
          <a:p>
            <a:pPr marL="0" algn="just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умерших (взрослых и детей) в дневном стационаре медицинских организаций, оказывающих помощь в стационарных условиях.</a:t>
            </a:r>
          </a:p>
          <a:p>
            <a:pPr marL="0" algn="just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141.2500.1.01.=141.3000.1.06.+141.3500.1.06.</a:t>
            </a:r>
          </a:p>
          <a:p>
            <a:pPr marL="0" algn="just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умерших детей в дневном стационаре медицинских организаций, оказывающих помощь в стационарных условиях.</a:t>
            </a:r>
          </a:p>
          <a:p>
            <a:pPr marL="0" algn="just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141.2500.2.01.=141.3500.1.06. </a:t>
            </a:r>
          </a:p>
        </p:txBody>
      </p:sp>
    </p:spTree>
    <p:extLst>
      <p:ext uri="{BB962C8B-B14F-4D97-AF65-F5344CB8AC3E}">
        <p14:creationId xmlns="" xmlns:p14="http://schemas.microsoft.com/office/powerpoint/2010/main" val="989617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 строка 2500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B1EEDF95-8290-43F3-A9EE-E57741B82E0D}"/>
              </a:ext>
            </a:extLst>
          </p:cNvPr>
          <p:cNvSpPr txBox="1">
            <a:spLocks/>
          </p:cNvSpPr>
          <p:nvPr/>
        </p:nvSpPr>
        <p:spPr bwMode="auto">
          <a:xfrm>
            <a:off x="905256" y="1285875"/>
            <a:ext cx="10332791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eaLnBrk="1" hangingPunct="1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Внутриформенные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контроли:</a:t>
            </a:r>
          </a:p>
          <a:p>
            <a:pPr marL="0" algn="just" eaLnBrk="1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умерших (взрослых и детей) в дневном стационаре медицинских организаций, оказывающих помощь в амбулаторных условиях, включая стационары на дому.</a:t>
            </a:r>
          </a:p>
          <a:p>
            <a:pPr marL="0" algn="just" eaLnBrk="1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141.2500.3.01.=141.3000.1.09.+141.3500.1.09. 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eaLnBrk="1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eaLnBrk="1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умерших детей в дневном стационаре медицинских организаций, оказывающих помощь в амбулаторных условиях, включая стационары на дому.</a:t>
            </a:r>
          </a:p>
          <a:p>
            <a:pPr marL="0" algn="just" eaLnBrk="1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141.2500.4.01.=141.3500.1.09. </a:t>
            </a:r>
          </a:p>
        </p:txBody>
      </p:sp>
    </p:spTree>
    <p:extLst>
      <p:ext uri="{BB962C8B-B14F-4D97-AF65-F5344CB8AC3E}">
        <p14:creationId xmlns="" xmlns:p14="http://schemas.microsoft.com/office/powerpoint/2010/main" val="340910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 строка 2600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="" xmlns:a16="http://schemas.microsoft.com/office/drawing/2014/main" id="{DD7544A8-C3CD-411D-B5EB-B6440A3CC062}"/>
              </a:ext>
            </a:extLst>
          </p:cNvPr>
          <p:cNvSpPr txBox="1">
            <a:spLocks/>
          </p:cNvSpPr>
          <p:nvPr/>
        </p:nvSpPr>
        <p:spPr bwMode="auto">
          <a:xfrm>
            <a:off x="841248" y="1769265"/>
            <a:ext cx="10570463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выписанных сельских жителей из дневных стационаров медицинских организаций, оказывающих медицинскую помощь: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стационарных условиях 1 _________,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амбулаторных условиях, включая стационары на дому 2 __.</a:t>
            </a:r>
          </a:p>
        </p:txBody>
      </p:sp>
    </p:spTree>
    <p:extLst>
      <p:ext uri="{BB962C8B-B14F-4D97-AF65-F5344CB8AC3E}">
        <p14:creationId xmlns="" xmlns:p14="http://schemas.microsoft.com/office/powerpoint/2010/main" val="3751772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259" y="240812"/>
            <a:ext cx="571429" cy="6695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94A62CF2-284C-4CC6-9608-83D0A6119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320" y="1106996"/>
            <a:ext cx="9802368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B1B72889-4CCF-4379-A48D-88CD27678904}"/>
              </a:ext>
            </a:extLst>
          </p:cNvPr>
          <p:cNvSpPr txBox="1">
            <a:spLocks/>
          </p:cNvSpPr>
          <p:nvPr/>
        </p:nvSpPr>
        <p:spPr bwMode="auto">
          <a:xfrm>
            <a:off x="1574718" y="1266137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 pitchFamily="18" charset="0"/>
              </a:rPr>
              <a:t>Движение пациентов в дневных стационарах, сроки и исходы лечения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44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(таблицы 3000 и 3500)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5346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7"/>
            <a:ext cx="12192000" cy="1082284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857839" y="229074"/>
            <a:ext cx="9997686" cy="84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3000 «Дневные стационары для взрослых»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1F924C47-F479-42D5-AB10-8138DA118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9372446"/>
              </p:ext>
            </p:extLst>
          </p:nvPr>
        </p:nvGraphicFramePr>
        <p:xfrm>
          <a:off x="546755" y="1124220"/>
          <a:ext cx="11262724" cy="5453573"/>
        </p:xfrm>
        <a:graphic>
          <a:graphicData uri="http://schemas.openxmlformats.org/drawingml/2006/table">
            <a:tbl>
              <a:tblPr/>
              <a:tblGrid>
                <a:gridCol w="3625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2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66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60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58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6622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0602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0602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5858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классов МКБ-10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МКБ-10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стационарных условиях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амбулаторных условиях, включая стационары на дому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1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дней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дней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54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А00-В99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6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С00-D48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4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D50-D89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Е00-Е90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0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F00-F99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6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G00-G99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6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H00-H59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6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уха и сосцевидного отростка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H60-H95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I00-I99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J00-J99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9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K00-K93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8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L00-L98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91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M00-M99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6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N00-N99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6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беременность, роды и послеродовой период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O00-O99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1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аномалии, пороки развития, деформации и хромосомные нарушения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Q00-Q99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11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 рубриках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R00-R99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1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S00-T98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2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56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U07.1-U07.2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85775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16712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93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000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7004A8DB-D3AC-44E9-8BD5-F4931B112FF1}"/>
              </a:ext>
            </a:extLst>
          </p:cNvPr>
          <p:cNvSpPr txBox="1">
            <a:spLocks/>
          </p:cNvSpPr>
          <p:nvPr/>
        </p:nvSpPr>
        <p:spPr bwMode="auto">
          <a:xfrm>
            <a:off x="763571" y="1396199"/>
            <a:ext cx="1073713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1 (всего) должна быть равна сумме строк со 2 по 19 по графам с 4 по </a:t>
            </a:r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21 указываются сведения о пациентах с коронавирусной инфекцией (</a:t>
            </a:r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COVID-19)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eaLnBrk="1" hangingPunct="1"/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U07.1 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Коронавирусная инфекция </a:t>
            </a:r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(вирус идентифицирован);</a:t>
            </a:r>
          </a:p>
          <a:p>
            <a:pPr marL="0" indent="0" algn="just" eaLnBrk="1" hangingPunct="1"/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U07.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Коронавирусная инфекция </a:t>
            </a:r>
            <a:r>
              <a:rPr lang="en-US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alt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(вирус не идентифицирован).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ru-RU" altLang="ru-RU" sz="3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171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003" y="348947"/>
            <a:ext cx="571429" cy="6695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1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1128AD7-1979-4E4F-A307-1586F891C387}"/>
              </a:ext>
            </a:extLst>
          </p:cNvPr>
          <p:cNvSpPr txBox="1"/>
          <p:nvPr/>
        </p:nvSpPr>
        <p:spPr>
          <a:xfrm>
            <a:off x="1225296" y="1512343"/>
            <a:ext cx="10122408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Приказ Министерства здравоохранения Российской Федерации от 30 декабря </a:t>
            </a:r>
            <a:r>
              <a:rPr lang="ru-RU" sz="3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+mj-ea"/>
                <a:cs typeface="+mj-cs"/>
              </a:rPr>
              <a:t>2002</a:t>
            </a: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г. № 413  «Об утверждении учетной и отчетной медицинской документации»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333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16712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192180"/>
            <a:ext cx="10160581" cy="93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000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7004A8DB-D3AC-44E9-8BD5-F4931B112FF1}"/>
              </a:ext>
            </a:extLst>
          </p:cNvPr>
          <p:cNvSpPr txBox="1">
            <a:spLocks/>
          </p:cNvSpPr>
          <p:nvPr/>
        </p:nvSpPr>
        <p:spPr bwMode="auto">
          <a:xfrm>
            <a:off x="763571" y="1396199"/>
            <a:ext cx="1073713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alt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строки 20 «Кроме того: факторы, влияющие на состояние здоровья и обращения в учреждения здравоохранения» (</a:t>
            </a:r>
            <a:r>
              <a:rPr lang="en-US" alt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Z00-Z99)</a:t>
            </a:r>
            <a:r>
              <a:rPr lang="ru-RU" alt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предоставить пояснительную записку с указанием причин лечения взрослых в дневных стационарах и стационарах на дому по данному классу болезней.</a:t>
            </a:r>
            <a:endParaRPr kumimoji="0" lang="ru-RU" alt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099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7"/>
            <a:ext cx="12192000" cy="1082284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857839" y="229074"/>
            <a:ext cx="9997686" cy="84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3500 «Дневные стационары для детей»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175D41DE-BBE9-4ADA-BB50-D615CB4B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1956656"/>
              </p:ext>
            </p:extLst>
          </p:nvPr>
        </p:nvGraphicFramePr>
        <p:xfrm>
          <a:off x="514349" y="1274462"/>
          <a:ext cx="11295126" cy="5406320"/>
        </p:xfrm>
        <a:graphic>
          <a:graphicData uri="http://schemas.openxmlformats.org/drawingml/2006/table">
            <a:tbl>
              <a:tblPr/>
              <a:tblGrid>
                <a:gridCol w="3592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39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5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98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8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88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6574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6574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8504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классов МКБ-10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МКБ-10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стационарных условиях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амбулаторных условиях, включая стационары на дому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дней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дней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2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0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А00-В99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С00-D48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1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D50-D89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Е00-Е90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4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F00-F99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6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G00-G99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H00-H59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8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уха и сосцевидного отростка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H60-H95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I00-I99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J00-J99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1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K00-K93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L00-L98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4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M00-M99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N00-N99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2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беременность, роды и послеродовой период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O00-O99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19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P00-P96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аномалии, пороки развития, деформации и хромосомные нарушения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Q00-Q99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84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 рубриках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R00-R99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S00-T98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456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0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U07.1-U07.2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5999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16712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694944" y="229074"/>
            <a:ext cx="10160581" cy="93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ru-RU" sz="3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7004A8DB-D3AC-44E9-8BD5-F4931B112FF1}"/>
              </a:ext>
            </a:extLst>
          </p:cNvPr>
          <p:cNvSpPr txBox="1">
            <a:spLocks/>
          </p:cNvSpPr>
          <p:nvPr/>
        </p:nvSpPr>
        <p:spPr bwMode="auto">
          <a:xfrm>
            <a:off x="763571" y="1396199"/>
            <a:ext cx="1073713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Строка 1 (всего) должна быть равна сумме строк со 2 по 21 по графам с 4 по </a:t>
            </a: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строке 22 указываются сведения о пациентах с коронавирусной инфекцией (</a:t>
            </a: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COVID-19)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U07.1 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Коронавирусная инфекция </a:t>
            </a: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COVID-19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(вирус идентифицирован);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U07.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Коронавирусная инфекция </a:t>
            </a: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COVID-19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(вирус не идентифицирован).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2214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16712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26ACD4D-332C-486B-9002-21310EF340DD}"/>
              </a:ext>
            </a:extLst>
          </p:cNvPr>
          <p:cNvSpPr txBox="1">
            <a:spLocks/>
          </p:cNvSpPr>
          <p:nvPr/>
        </p:nvSpPr>
        <p:spPr bwMode="auto">
          <a:xfrm>
            <a:off x="538734" y="229074"/>
            <a:ext cx="10160581" cy="93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 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ru-RU" sz="3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7004A8DB-D3AC-44E9-8BD5-F4931B112FF1}"/>
              </a:ext>
            </a:extLst>
          </p:cNvPr>
          <p:cNvSpPr txBox="1">
            <a:spLocks/>
          </p:cNvSpPr>
          <p:nvPr/>
        </p:nvSpPr>
        <p:spPr bwMode="auto">
          <a:xfrm>
            <a:off x="763571" y="1396199"/>
            <a:ext cx="1073713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заполнении строки 21 «Кроме того: факторы, влияющие на состояние здоровья и обращения в учреждения здравоохранения» (</a:t>
            </a:r>
            <a:r>
              <a:rPr kumimoji="0" lang="en-US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Z00-Z99)</a:t>
            </a:r>
            <a:r>
              <a:rPr kumimoji="0" lang="ru-RU" altLang="ru-RU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следует предоставить пояснительную записку с указанием причин лечения детей в дневных стационарах и стационарах на дому по данному классу болезней.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2670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430337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2739B4F3-67B4-40AA-8423-2902B5A8702D}"/>
              </a:ext>
            </a:extLst>
          </p:cNvPr>
          <p:cNvSpPr txBox="1">
            <a:spLocks/>
          </p:cNvSpPr>
          <p:nvPr/>
        </p:nvSpPr>
        <p:spPr bwMode="auto">
          <a:xfrm>
            <a:off x="686426" y="8887"/>
            <a:ext cx="10169099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дневных стационаров медицинских организаций, оказывающих помощь в стационарных условиях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A42E4CF8-B341-46C4-9111-3680F317E0D1}"/>
              </a:ext>
            </a:extLst>
          </p:cNvPr>
          <p:cNvSpPr txBox="1">
            <a:spLocks/>
          </p:cNvSpPr>
          <p:nvPr/>
        </p:nvSpPr>
        <p:spPr bwMode="auto">
          <a:xfrm>
            <a:off x="556180" y="1688397"/>
            <a:ext cx="10754947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eaLnBrk="1" hangingPunct="1">
              <a:buFont typeface="Arial" panose="020B0604020202020204" pitchFamily="34" charset="0"/>
              <a:buNone/>
            </a:pPr>
            <a:r>
              <a:rPr lang="ru-RU" alt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Внутриформенные</a:t>
            </a:r>
            <a:r>
              <a:rPr lang="ru-RU" alt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контроли:</a:t>
            </a:r>
          </a:p>
          <a:p>
            <a:pPr marL="0" algn="just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alt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выписанных взрослых из дневных стационаров.</a:t>
            </a:r>
            <a:endParaRPr lang="ru-RU" alt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141.3000.1.04. + 141.3000.20.04.+141.3000.21.04. = 141.2000.1.07.  </a:t>
            </a:r>
          </a:p>
          <a:p>
            <a:pPr marL="0" algn="just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alt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выписанных детей (0-17 лет) из дневных стационаров.</a:t>
            </a:r>
          </a:p>
          <a:p>
            <a:pPr marL="0" algn="just"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141.3500.1.04. + 141.3500.21.04.+141.3500.22.04. = 141.2000.1.09.  </a:t>
            </a:r>
          </a:p>
        </p:txBody>
      </p:sp>
    </p:spTree>
    <p:extLst>
      <p:ext uri="{BB962C8B-B14F-4D97-AF65-F5344CB8AC3E}">
        <p14:creationId xmlns="" xmlns:p14="http://schemas.microsoft.com/office/powerpoint/2010/main" val="1922303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629038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74C0ACE3-223F-41D7-A5CA-D702E3802E5C}"/>
              </a:ext>
            </a:extLst>
          </p:cNvPr>
          <p:cNvSpPr txBox="1">
            <a:spLocks/>
          </p:cNvSpPr>
          <p:nvPr/>
        </p:nvSpPr>
        <p:spPr bwMode="auto">
          <a:xfrm>
            <a:off x="395288" y="213994"/>
            <a:ext cx="104602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дневных стационаров медицинских организаций, оказывающих помощь в амбулаторных  условиях, включая стационары на дому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73605589-D909-48AF-9F0D-0A149FE892BD}"/>
              </a:ext>
            </a:extLst>
          </p:cNvPr>
          <p:cNvSpPr txBox="1">
            <a:spLocks/>
          </p:cNvSpPr>
          <p:nvPr/>
        </p:nvSpPr>
        <p:spPr bwMode="auto">
          <a:xfrm>
            <a:off x="749430" y="1843032"/>
            <a:ext cx="10647575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900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Внутриформенные</a:t>
            </a:r>
            <a:r>
              <a:rPr kumimoji="0" lang="ru-RU" altLang="ru-RU" sz="29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контроли: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9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выписанных взрослых из дневных стационаров, включая стационары на дому.</a:t>
            </a:r>
            <a:endParaRPr kumimoji="0" lang="ru-RU" altLang="ru-RU" sz="29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141.3000.1.07. + 141.3000.20.07.+141.3000.21.07. = 141.2000.1.19.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9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Число выписанных детей (0-17 лет) из дневных стационаров, включая стационары на дому.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141.3500.1.07. + 141.3500.21.07.+141.3500.22.07. = 141.2000.1.21. </a:t>
            </a:r>
          </a:p>
          <a:p>
            <a:pPr marL="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7191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 строка 4000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CDC44CB8-E743-4681-91F2-327B25EDAA87}"/>
              </a:ext>
            </a:extLst>
          </p:cNvPr>
          <p:cNvSpPr txBox="1">
            <a:spLocks/>
          </p:cNvSpPr>
          <p:nvPr/>
        </p:nvSpPr>
        <p:spPr bwMode="auto">
          <a:xfrm>
            <a:off x="537327" y="1643063"/>
            <a:ext cx="111047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общего числа выписанных (гр. 4 и 7 таблиц 3000 и 3500):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райвоенкоматом 1 _________ </a:t>
            </a:r>
          </a:p>
        </p:txBody>
      </p:sp>
    </p:spTree>
    <p:extLst>
      <p:ext uri="{BB962C8B-B14F-4D97-AF65-F5344CB8AC3E}">
        <p14:creationId xmlns="" xmlns:p14="http://schemas.microsoft.com/office/powerpoint/2010/main" val="2155193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Подтабличная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 строка 4100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632B6E64-003F-4B59-9EE5-56261F695E99}"/>
              </a:ext>
            </a:extLst>
          </p:cNvPr>
          <p:cNvSpPr txBox="1">
            <a:spLocks/>
          </p:cNvSpPr>
          <p:nvPr/>
        </p:nvSpPr>
        <p:spPr bwMode="auto">
          <a:xfrm>
            <a:off x="584462" y="1643063"/>
            <a:ext cx="1065358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госпитализированные для обследования и оказавшиеся здоровыми: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1 _________,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призывники 2 __________,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3 ________________,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призывники 4 __________.</a:t>
            </a:r>
          </a:p>
        </p:txBody>
      </p:sp>
    </p:spTree>
    <p:extLst>
      <p:ext uri="{BB962C8B-B14F-4D97-AF65-F5344CB8AC3E}">
        <p14:creationId xmlns="" xmlns:p14="http://schemas.microsoft.com/office/powerpoint/2010/main" val="3968243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259" y="240812"/>
            <a:ext cx="571429" cy="6695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94A62CF2-284C-4CC6-9608-83D0A6119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320" y="1106996"/>
            <a:ext cx="9802368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="" xmlns:a16="http://schemas.microsoft.com/office/drawing/2014/main" id="{5CCDD222-1E22-46EC-BF1C-9868FD713580}"/>
              </a:ext>
            </a:extLst>
          </p:cNvPr>
          <p:cNvSpPr txBox="1">
            <a:spLocks/>
          </p:cNvSpPr>
          <p:nvPr/>
        </p:nvSpPr>
        <p:spPr bwMode="auto">
          <a:xfrm>
            <a:off x="1716120" y="1247726"/>
            <a:ext cx="822960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ru-RU" alt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Дополнительные </a:t>
            </a:r>
            <a:r>
              <a:rPr kumimoji="0" lang="ru-RU" alt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сведения о показателях работы дневных стационаров медицинских организаций, оказывающих помощь на дому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(стационаров на дому)</a:t>
            </a:r>
          </a:p>
        </p:txBody>
      </p:sp>
    </p:spTree>
    <p:extLst>
      <p:ext uri="{BB962C8B-B14F-4D97-AF65-F5344CB8AC3E}">
        <p14:creationId xmlns="" xmlns:p14="http://schemas.microsoft.com/office/powerpoint/2010/main" val="2476311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Стационар на дому для взрослых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632B6E64-003F-4B59-9EE5-56261F695E99}"/>
              </a:ext>
            </a:extLst>
          </p:cNvPr>
          <p:cNvSpPr txBox="1">
            <a:spLocks/>
          </p:cNvSpPr>
          <p:nvPr/>
        </p:nvSpPr>
        <p:spPr bwMode="auto">
          <a:xfrm>
            <a:off x="584462" y="1643063"/>
            <a:ext cx="1105764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kumimoji="0" lang="ru-RU" alt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от 7 декабря 2005 г. № 765 «Организация деятельности врача-терапевта участкового».</a:t>
            </a:r>
          </a:p>
          <a:p>
            <a:pPr algn="just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от 15 мая 2012 г. № 543н «Об утверждении Положения об организации оказания первичной медико-санитарной помощи взрослому населению».</a:t>
            </a: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6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54382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2A7E58-46EC-7E4A-886F-D0B73D8BCA6A}"/>
              </a:ext>
            </a:extLst>
          </p:cNvPr>
          <p:cNvSpPr txBox="1"/>
          <p:nvPr/>
        </p:nvSpPr>
        <p:spPr>
          <a:xfrm>
            <a:off x="855036" y="225673"/>
            <a:ext cx="97245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Приказ Министерства здравоохранения Российской Федерации от 30 декабря 2002 г. № 413 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0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63DC7D66-B351-4115-A56D-77BEB960CFEF}"/>
              </a:ext>
            </a:extLst>
          </p:cNvPr>
          <p:cNvSpPr txBox="1">
            <a:spLocks/>
          </p:cNvSpPr>
          <p:nvPr/>
        </p:nvSpPr>
        <p:spPr bwMode="auto">
          <a:xfrm>
            <a:off x="1211652" y="1719071"/>
            <a:ext cx="10099476" cy="489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Учетная форма № 007/у-02 «Листок ежедневного учета движения больных и коечного фонда стационара круглосуточного пребывания, дневного стационара при больничном учреждении».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Учетная форма № 016/у-02 «Сводная ведомость движения больных и коечного фонда по стационару, отделению или профилю коек стационара круглосуточного пребывания, дневного стационара при больничном учреждении».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Учетная форма № 007дс/у-02 «Листок ежедневного учета движения больных и коечного фонда дневного стационара при амбулаторно-поликлиническом учреждении, стационара на дому».</a:t>
            </a:r>
          </a:p>
        </p:txBody>
      </p:sp>
    </p:spTree>
    <p:extLst>
      <p:ext uri="{BB962C8B-B14F-4D97-AF65-F5344CB8AC3E}">
        <p14:creationId xmlns="" xmlns:p14="http://schemas.microsoft.com/office/powerpoint/2010/main" val="2299960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Стационар на дому для взрослых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632B6E64-003F-4B59-9EE5-56261F695E99}"/>
              </a:ext>
            </a:extLst>
          </p:cNvPr>
          <p:cNvSpPr txBox="1">
            <a:spLocks/>
          </p:cNvSpPr>
          <p:nvPr/>
        </p:nvSpPr>
        <p:spPr bwMode="auto">
          <a:xfrm>
            <a:off x="584462" y="1489435"/>
            <a:ext cx="11057641" cy="472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организуется для оказания медицинской помощи пациентам с острыми хроническими заболеваниями и их обострениями, нуждающимся в стационарном лечении, но не направленным для оказания стационарной медицинской помощи в медицинскую организацию, в том случае если состояние здоровья пациента и его домашние условия позволяют организовать медицинскую помощь и уход на дому</a:t>
            </a:r>
            <a:r>
              <a:rPr 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032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6FBB1EA-FFE9-4413-B9A9-665D56E1FA02}"/>
              </a:ext>
            </a:extLst>
          </p:cNvPr>
          <p:cNvSpPr txBox="1">
            <a:spLocks/>
          </p:cNvSpPr>
          <p:nvPr/>
        </p:nvSpPr>
        <p:spPr bwMode="auto">
          <a:xfrm>
            <a:off x="1407933" y="249692"/>
            <a:ext cx="8229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Стационар на дому для детей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9" name="Содержимое 2">
            <a:extLst>
              <a:ext uri="{FF2B5EF4-FFF2-40B4-BE49-F238E27FC236}">
                <a16:creationId xmlns="" xmlns:a16="http://schemas.microsoft.com/office/drawing/2014/main" id="{A77DC411-6049-4103-AD9E-51C40B4F8D4E}"/>
              </a:ext>
            </a:extLst>
          </p:cNvPr>
          <p:cNvSpPr txBox="1">
            <a:spLocks/>
          </p:cNvSpPr>
          <p:nvPr/>
        </p:nvSpPr>
        <p:spPr bwMode="auto">
          <a:xfrm>
            <a:off x="584462" y="1643063"/>
            <a:ext cx="111047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kumimoji="0" lang="ru-RU" alt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от 23 января 2007 г. № 56 «Об утверждении примерного Порядка организации деятельности и структуры детской поликлиники».</a:t>
            </a:r>
          </a:p>
          <a:p>
            <a:pPr algn="just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от 16 апреля 2012 г. № 366н «Об утверждении Порядка оказания педиатрической помощи».</a:t>
            </a: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6834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450" y="360306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6E2EBD2A-61B9-48D4-83B5-66138AED1D38}"/>
              </a:ext>
            </a:extLst>
          </p:cNvPr>
          <p:cNvSpPr txBox="1">
            <a:spLocks/>
          </p:cNvSpPr>
          <p:nvPr/>
        </p:nvSpPr>
        <p:spPr bwMode="auto">
          <a:xfrm>
            <a:off x="506897" y="473427"/>
            <a:ext cx="11034296" cy="113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 sz="1800" b="1" dirty="0">
                <a:latin typeface="New York" charset="0"/>
                <a:ea typeface="Times New Roman" panose="02020603050405020304" pitchFamily="18" charset="0"/>
                <a:cs typeface="New York" charset="0"/>
              </a:rPr>
              <a:t/>
            </a:r>
            <a:br>
              <a:rPr lang="ru-RU" altLang="ru-RU" sz="1800" b="1" dirty="0">
                <a:latin typeface="New York" charset="0"/>
                <a:ea typeface="Times New Roman" panose="02020603050405020304" pitchFamily="18" charset="0"/>
                <a:cs typeface="New York" charset="0"/>
              </a:rPr>
            </a:br>
            <a:r>
              <a:rPr lang="ru-RU" altLang="ru-RU" sz="1800" b="1" dirty="0">
                <a:latin typeface="New York" charset="0"/>
                <a:ea typeface="Times New Roman" panose="02020603050405020304" pitchFamily="18" charset="0"/>
                <a:cs typeface="New York" charset="0"/>
              </a:rPr>
              <a:t/>
            </a:r>
            <a:br>
              <a:rPr lang="ru-RU" altLang="ru-RU" sz="1800" b="1" dirty="0">
                <a:latin typeface="New York" charset="0"/>
                <a:ea typeface="Times New Roman" panose="02020603050405020304" pitchFamily="18" charset="0"/>
                <a:cs typeface="New York" charset="0"/>
              </a:rPr>
            </a:br>
            <a:r>
              <a:rPr lang="ru-RU" alt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Наименование субъекта Российской Федерации ___________________________</a:t>
            </a:r>
            <a:br>
              <a:rPr lang="ru-RU" alt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РАБОТЫ ДНЕВНЫХ СТАЦИОНАРОВ МЕДИЦИНСКИХ ОРГАНИЗАЦИЙ, ОКАЗЫВАЮЩИХ МЕДИЦИНСКУЮ ПОМОЩЬ НА ДОМУ</a:t>
            </a:r>
            <a:br>
              <a:rPr lang="ru-RU" alt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коек дневных стационаров медицинских организаций, оказывающих медицинскую помощь на дому</a:t>
            </a:r>
            <a:r>
              <a:rPr lang="ru-RU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F6DA0A23-60E8-41B0-841F-56C42DB4A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5496828"/>
              </p:ext>
            </p:extLst>
          </p:nvPr>
        </p:nvGraphicFramePr>
        <p:xfrm>
          <a:off x="868679" y="1798983"/>
          <a:ext cx="10405779" cy="3443046"/>
        </p:xfrm>
        <a:graphic>
          <a:graphicData uri="http://schemas.openxmlformats.org/drawingml/2006/table">
            <a:tbl>
              <a:tblPr/>
              <a:tblGrid>
                <a:gridCol w="2044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49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29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13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93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35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025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946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319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222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512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512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6777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83789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88234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 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коек 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Дневные стационары медицинских организаций, оказывающих медицинскую помощь на дому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8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коек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пациенто-дней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взрослых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 детей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взрослых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0-17 лет включи-</a:t>
                      </a:r>
                      <a:r>
                        <a:rPr kumimoji="0" lang="ru-RU" altLang="ru-RU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</a:t>
                      </a:r>
                      <a:r>
                        <a:rPr kumimoji="0" lang="en-US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0-17 лет включи-тельно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 старше трудоспособного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возраста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лицами старше трудоспособного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возраста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9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среднего-</a:t>
                      </a:r>
                      <a:r>
                        <a:rPr kumimoji="0" lang="ru-RU" altLang="ru-RU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довых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среднего-довых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до 3 лет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до 3 лет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716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 charset="0"/>
                        </a:rPr>
                        <a:t>терапевтические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 charset="0"/>
                        </a:rPr>
                        <a:t>педиатрические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кардиологические 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BrowalliaUPC" pitchFamily="34" charset="-34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указать другие  профили коек стационаров на дому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89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62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D9E06C8A-8CD7-42A5-9BD1-DA3031243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674021"/>
              </p:ext>
            </p:extLst>
          </p:nvPr>
        </p:nvGraphicFramePr>
        <p:xfrm>
          <a:off x="917542" y="5392375"/>
          <a:ext cx="10405779" cy="502920"/>
        </p:xfrm>
        <a:graphic>
          <a:graphicData uri="http://schemas.openxmlformats.org/drawingml/2006/table">
            <a:tbl>
              <a:tblPr/>
              <a:tblGrid>
                <a:gridCol w="151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2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75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91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 в дневном стационаре при  подразделениях медицинских организаций, оказывающих медицинскую помощь  на дому всего 1 ______,  из них: детей 2 _________________</a:t>
                      </a:r>
                    </a:p>
                  </a:txBody>
                  <a:tcPr marL="51435" marR="514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52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51435" marR="514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 York" charset="0"/>
                        <a:ea typeface="Times New Roman" panose="02020603050405020304" pitchFamily="18" charset="0"/>
                        <a:cs typeface="New York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37A8D2D2-7013-4341-B74C-88B6FDFE4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5931404"/>
              </p:ext>
            </p:extLst>
          </p:nvPr>
        </p:nvGraphicFramePr>
        <p:xfrm>
          <a:off x="917542" y="5895295"/>
          <a:ext cx="10356916" cy="365125"/>
        </p:xfrm>
        <a:graphic>
          <a:graphicData uri="http://schemas.openxmlformats.org/drawingml/2006/table">
            <a:tbl>
              <a:tblPr/>
              <a:tblGrid>
                <a:gridCol w="103569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выписанных сельских жителей из дневных стационаров медицинских организаций, оказывающих медицинскую помощь  на дому  1 _________</a:t>
                      </a:r>
                    </a:p>
                  </a:txBody>
                  <a:tcPr marL="51435" marR="514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3723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2A7E58-46EC-7E4A-886F-D0B73D8BCA6A}"/>
              </a:ext>
            </a:extLst>
          </p:cNvPr>
          <p:cNvSpPr txBox="1"/>
          <p:nvPr/>
        </p:nvSpPr>
        <p:spPr>
          <a:xfrm>
            <a:off x="832034" y="100093"/>
            <a:ext cx="9348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пациентов в дневных стационарах медицинских организаций, оказывающих медицинскую помощь на дому, сроки и исходы лечения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Взрослые (18 лет и старше)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E7E4724F-AD68-40CB-B4C2-53798B143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9184284"/>
              </p:ext>
            </p:extLst>
          </p:nvPr>
        </p:nvGraphicFramePr>
        <p:xfrm>
          <a:off x="316993" y="1061502"/>
          <a:ext cx="11558014" cy="5688950"/>
        </p:xfrm>
        <a:graphic>
          <a:graphicData uri="http://schemas.openxmlformats.org/drawingml/2006/table">
            <a:tbl>
              <a:tblPr firstRow="1"/>
              <a:tblGrid>
                <a:gridCol w="49644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1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0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82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09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3261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классов МКБ-10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МКБ-10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 на дому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дней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А00-В99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С00-D48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D50-D89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91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Е00-Е90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3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F00-F99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G00-G99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H00-H59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уха и сосцевидного отростка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H60-H95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I00-I99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J00-J99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06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K00-K93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L00-L98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6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M00-M99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N00-N99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беременность, роды и послеродовой период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O00-O99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45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аномалии, пороки развития, деформации и хромосомные нарушения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Q00-Q99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4081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 рубриках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R00-R99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99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S00-T98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65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82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U07.1-U07.2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5262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B55EBBC-BA18-4845-8DED-861B1812458F}"/>
              </a:ext>
            </a:extLst>
          </p:cNvPr>
          <p:cNvSpPr txBox="1">
            <a:spLocks/>
          </p:cNvSpPr>
          <p:nvPr/>
        </p:nvSpPr>
        <p:spPr bwMode="auto">
          <a:xfrm>
            <a:off x="428624" y="142875"/>
            <a:ext cx="1028965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sz="2000" b="1" dirty="0">
                <a:latin typeface="New York"/>
                <a:ea typeface="Times New Roman" panose="02020603050405020304" pitchFamily="18" charset="0"/>
                <a:cs typeface="New York"/>
              </a:rPr>
              <a:t>Состав пациентов в дневных стационарах медицинских организаций, оказывающих медицинскую помощь на дому, сроки и исходы лечения </a:t>
            </a:r>
            <a:br>
              <a:rPr lang="ru-RU" sz="2000" b="1" dirty="0">
                <a:latin typeface="New York"/>
                <a:ea typeface="Times New Roman" panose="02020603050405020304" pitchFamily="18" charset="0"/>
                <a:cs typeface="New York"/>
              </a:rPr>
            </a:br>
            <a:r>
              <a:rPr lang="ru-RU" sz="2000" b="1" dirty="0">
                <a:latin typeface="New York"/>
                <a:ea typeface="Times New Roman" panose="02020603050405020304" pitchFamily="18" charset="0"/>
                <a:cs typeface="New York"/>
              </a:rPr>
              <a:t>Дети (0-17 лет включительно)</a:t>
            </a:r>
            <a:endParaRPr lang="ru-RU" sz="2000" dirty="0">
              <a:latin typeface="New York"/>
              <a:ea typeface="Times New Roman" panose="02020603050405020304" pitchFamily="18" charset="0"/>
              <a:cs typeface="New York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4A5F6370-675D-4F2E-9934-FAA2AEE48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4866308"/>
              </p:ext>
            </p:extLst>
          </p:nvPr>
        </p:nvGraphicFramePr>
        <p:xfrm>
          <a:off x="310897" y="1079046"/>
          <a:ext cx="11498580" cy="5669128"/>
        </p:xfrm>
        <a:graphic>
          <a:graphicData uri="http://schemas.openxmlformats.org/drawingml/2006/table">
            <a:tbl>
              <a:tblPr/>
              <a:tblGrid>
                <a:gridCol w="48837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30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61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22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14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220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1304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классов МКБ-10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МКБ-10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медицинских организаций, оказывающих медицинскую помощь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пациенто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дней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3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А00-В99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С00-D48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D50-D89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72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Е00-Е90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41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F00-F99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G00-G99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глаза и его придаточного аппарата 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H00-H59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уха и сосцевидного отростка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H60-H95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I00-I99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5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J00-J99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68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K00-K93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6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L00-L98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M00-M99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68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N00-N99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беременность, роды и послеродовой период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O00-O99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P00-P96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0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аномалии, пороки развития, деформации и хромосомные нарушения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Q00-Q99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1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 рубриках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R00-R99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0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S00-T98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335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того: факторы, влияющие на состояние здоровья и обращения в учреждения здравоохранения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7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U07.1-U07.2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751" marR="437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1828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F08FEF31-1165-2448-BA7A-F820BDDF2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4"/>
            <a:ext cx="12192000" cy="6843072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F8EB215-59FB-CD49-82EA-121DE786A74E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48" y="375060"/>
            <a:ext cx="571429" cy="669514"/>
          </a:xfrm>
          <a:prstGeom prst="rect">
            <a:avLst/>
          </a:prstGeom>
        </p:spPr>
      </p:pic>
      <p:sp>
        <p:nvSpPr>
          <p:cNvPr id="5" name="Содержимое 2">
            <a:extLst>
              <a:ext uri="{FF2B5EF4-FFF2-40B4-BE49-F238E27FC236}">
                <a16:creationId xmlns="" xmlns:a16="http://schemas.microsoft.com/office/drawing/2014/main" id="{54963FCA-1AE0-4652-BE62-858D18EB9013}"/>
              </a:ext>
            </a:extLst>
          </p:cNvPr>
          <p:cNvSpPr txBox="1">
            <a:spLocks/>
          </p:cNvSpPr>
          <p:nvPr/>
        </p:nvSpPr>
        <p:spPr bwMode="auto">
          <a:xfrm>
            <a:off x="2016305" y="709817"/>
            <a:ext cx="837247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Arial" charset="0"/>
              <a:buNone/>
              <a:defRPr/>
            </a:pPr>
            <a:r>
              <a:rPr lang="ru-RU" sz="3600" dirty="0">
                <a:cs typeface="Times New Roman" pitchFamily="18" charset="0"/>
              </a:rPr>
              <a:t>  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3600" dirty="0">
                <a:cs typeface="Times New Roman" pitchFamily="18" charset="0"/>
              </a:rPr>
              <a:t>   </a:t>
            </a:r>
          </a:p>
          <a:p>
            <a:pPr algn="ctr" eaLnBrk="1" hangingPunct="1">
              <a:buFont typeface="Arial" charset="0"/>
              <a:buNone/>
              <a:defRPr/>
            </a:pPr>
            <a:endParaRPr lang="ru-RU" sz="3600" dirty="0"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sz="3600" dirty="0"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3600" dirty="0">
                <a:cs typeface="Times New Roman" pitchFamily="18" charset="0"/>
              </a:rPr>
              <a:t>    </a:t>
            </a:r>
          </a:p>
        </p:txBody>
      </p:sp>
    </p:spTree>
    <p:extLst>
      <p:ext uri="{BB962C8B-B14F-4D97-AF65-F5344CB8AC3E}">
        <p14:creationId xmlns="" xmlns:p14="http://schemas.microsoft.com/office/powerpoint/2010/main" val="2893201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F08FEF31-1165-2448-BA7A-F820BDDF2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4"/>
            <a:ext cx="12192000" cy="6843072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F8EB215-59FB-CD49-82EA-121DE786A74E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48" y="375060"/>
            <a:ext cx="571429" cy="669514"/>
          </a:xfrm>
          <a:prstGeom prst="rect">
            <a:avLst/>
          </a:prstGeom>
        </p:spPr>
      </p:pic>
      <p:sp>
        <p:nvSpPr>
          <p:cNvPr id="5" name="Rectangle 1026">
            <a:extLst>
              <a:ext uri="{FF2B5EF4-FFF2-40B4-BE49-F238E27FC236}">
                <a16:creationId xmlns="" xmlns:a16="http://schemas.microsoft.com/office/drawing/2014/main" id="{50D80F8B-A570-4FEB-900D-B33E564717E1}"/>
              </a:ext>
            </a:extLst>
          </p:cNvPr>
          <p:cNvSpPr txBox="1">
            <a:spLocks/>
          </p:cNvSpPr>
          <p:nvPr/>
        </p:nvSpPr>
        <p:spPr bwMode="auto">
          <a:xfrm>
            <a:off x="2667000" y="857250"/>
            <a:ext cx="772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Шляфер София Исааковна</a:t>
            </a:r>
          </a:p>
        </p:txBody>
      </p:sp>
      <p:sp>
        <p:nvSpPr>
          <p:cNvPr id="7" name="Rectangle 1027">
            <a:extLst>
              <a:ext uri="{FF2B5EF4-FFF2-40B4-BE49-F238E27FC236}">
                <a16:creationId xmlns="" xmlns:a16="http://schemas.microsoft.com/office/drawing/2014/main" id="{56959607-B6D4-4C32-88D1-F8A664CC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00250"/>
            <a:ext cx="7715250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медицинских наук,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научный сотрудник отдела научных основ организации здравоохранения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«Центральный научно-исследовательский институт организации и информатизации здравоохранения Министерства здравоохранения Российской Федерации»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8(495) 618-21-01 (добавочный 428)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sonia@mednet.ru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270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54382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0348" y="292764"/>
            <a:ext cx="571429" cy="669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2A7E58-46EC-7E4A-886F-D0B73D8BCA6A}"/>
              </a:ext>
            </a:extLst>
          </p:cNvPr>
          <p:cNvSpPr txBox="1"/>
          <p:nvPr/>
        </p:nvSpPr>
        <p:spPr>
          <a:xfrm>
            <a:off x="758952" y="225673"/>
            <a:ext cx="9857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Приказ Министерства здравоохранения Российской Федерации от 30 декабря 2002 г. № 413 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0"/>
            </a:endParaRPr>
          </a:p>
        </p:txBody>
      </p:sp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63DC7D66-B351-4115-A56D-77BEB960CFEF}"/>
              </a:ext>
            </a:extLst>
          </p:cNvPr>
          <p:cNvSpPr txBox="1">
            <a:spLocks/>
          </p:cNvSpPr>
          <p:nvPr/>
        </p:nvSpPr>
        <p:spPr bwMode="auto">
          <a:xfrm>
            <a:off x="1211652" y="1719071"/>
            <a:ext cx="9495972" cy="489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="" xmlns:a16="http://schemas.microsoft.com/office/drawing/2014/main" id="{6DBBC5FC-7D4D-4C39-867C-488C3C375662}"/>
              </a:ext>
            </a:extLst>
          </p:cNvPr>
          <p:cNvSpPr txBox="1">
            <a:spLocks/>
          </p:cNvSpPr>
          <p:nvPr/>
        </p:nvSpPr>
        <p:spPr bwMode="auto">
          <a:xfrm>
            <a:off x="758953" y="1836584"/>
            <a:ext cx="10389108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Учетная форма № 066/у-02 «Статистическая карта выбывшего из стационара круглосуточного пребывания, дневного стационара при больничном учреждении, дневного стационара при амбулаторно-поликлиническом учреждении, стационара на дому».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ru-RU" sz="2900" dirty="0">
                <a:solidFill>
                  <a:sysClr val="windowText" lastClr="000000"/>
                </a:solidFill>
                <a:latin typeface="Times New Roman"/>
              </a:rPr>
              <a:t>Форма отраслевого статистического наблюдения </a:t>
            </a:r>
            <a:r>
              <a:rPr kumimoji="0" lang="ru-RU" altLang="ru-RU" sz="2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№ 14дс «Сведения о деятельности дневных стационаров лечебно-профилактического учреждения».</a:t>
            </a:r>
          </a:p>
        </p:txBody>
      </p:sp>
    </p:spTree>
    <p:extLst>
      <p:ext uri="{BB962C8B-B14F-4D97-AF65-F5344CB8AC3E}">
        <p14:creationId xmlns="" xmlns:p14="http://schemas.microsoft.com/office/powerpoint/2010/main" val="1981947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259" y="240812"/>
            <a:ext cx="571429" cy="6695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94A62CF2-284C-4CC6-9608-83D0A6119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3312" y="553207"/>
            <a:ext cx="9802368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Форма отраслевого статистического наблюдения № 14дс </a:t>
            </a:r>
            <a:b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«Сведения о деятельности дневных стационаров медицинских организаций»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(утверждена приказом Министерства здравоохранения Российской Федерации от 30.12.2002 г. № 413)</a:t>
            </a:r>
          </a:p>
        </p:txBody>
      </p:sp>
    </p:spTree>
    <p:extLst>
      <p:ext uri="{BB962C8B-B14F-4D97-AF65-F5344CB8AC3E}">
        <p14:creationId xmlns="" xmlns:p14="http://schemas.microsoft.com/office/powerpoint/2010/main" val="1636247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54382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CBAD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7" name="Содержимое 2">
            <a:extLst>
              <a:ext uri="{FF2B5EF4-FFF2-40B4-BE49-F238E27FC236}">
                <a16:creationId xmlns="" xmlns:a16="http://schemas.microsoft.com/office/drawing/2014/main" id="{63DC7D66-B351-4115-A56D-77BEB960CFEF}"/>
              </a:ext>
            </a:extLst>
          </p:cNvPr>
          <p:cNvSpPr txBox="1">
            <a:spLocks/>
          </p:cNvSpPr>
          <p:nvPr/>
        </p:nvSpPr>
        <p:spPr bwMode="auto">
          <a:xfrm>
            <a:off x="1211652" y="1719071"/>
            <a:ext cx="9495972" cy="489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Rectangle 1027">
            <a:extLst>
              <a:ext uri="{FF2B5EF4-FFF2-40B4-BE49-F238E27FC236}">
                <a16:creationId xmlns="" xmlns:a16="http://schemas.microsoft.com/office/drawing/2014/main" id="{2D168911-6178-4DDA-B872-8A052A7FC351}"/>
              </a:ext>
            </a:extLst>
          </p:cNvPr>
          <p:cNvSpPr txBox="1">
            <a:spLocks/>
          </p:cNvSpPr>
          <p:nvPr/>
        </p:nvSpPr>
        <p:spPr bwMode="auto">
          <a:xfrm>
            <a:off x="740664" y="1869111"/>
            <a:ext cx="10890504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3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  <a:r>
              <a:rPr kumimoji="0" lang="ru-RU" altLang="ru-RU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Приказ Министерства здравоохранения  Российской Федерации от 13 ноября 2003 г. № 548  «Об утверждении инструкции по заполнению отчетной формы по дневным стационарам».</a:t>
            </a:r>
            <a:endParaRPr kumimoji="0" lang="ru-RU" altLang="ru-RU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5854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228600" y="197918"/>
            <a:ext cx="12192000" cy="1219402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2A7E58-46EC-7E4A-886F-D0B73D8BCA6A}"/>
              </a:ext>
            </a:extLst>
          </p:cNvPr>
          <p:cNvSpPr txBox="1"/>
          <p:nvPr/>
        </p:nvSpPr>
        <p:spPr>
          <a:xfrm>
            <a:off x="379548" y="298056"/>
            <a:ext cx="10475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Times New Roman" pitchFamily="18" charset="0"/>
              </a:rPr>
              <a:t>Таблица 1000 «Должности и физические лица дневных стационаров медицинской организации»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0"/>
            </a:endParaRPr>
          </a:p>
        </p:txBody>
      </p:sp>
      <p:graphicFrame>
        <p:nvGraphicFramePr>
          <p:cNvPr id="5" name="Содержимое 3">
            <a:extLst>
              <a:ext uri="{FF2B5EF4-FFF2-40B4-BE49-F238E27FC236}">
                <a16:creationId xmlns="" xmlns:a16="http://schemas.microsoft.com/office/drawing/2014/main" id="{835CEF5A-E9ED-4CC1-BA8D-D7A35BDA9F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90029687"/>
              </p:ext>
            </p:extLst>
          </p:nvPr>
        </p:nvGraphicFramePr>
        <p:xfrm>
          <a:off x="411551" y="1713178"/>
          <a:ext cx="11018451" cy="4879646"/>
        </p:xfrm>
        <a:graphic>
          <a:graphicData uri="http://schemas.openxmlformats.org/drawingml/2006/table">
            <a:tbl>
              <a:tblPr firstRow="1" bandRow="1"/>
              <a:tblGrid>
                <a:gridCol w="17357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8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3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68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68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668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668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668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48602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должностей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indent="0"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indent="0"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медицинских организаций, оказывающих медицинскую помощь: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стационарных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условиях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амбулаторных условиях, включая стационары на дому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должностей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физические лица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должностей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физические лица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771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штатные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занятые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штатные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занятые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Средние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медицинские работники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77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Младший медицинский персонал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4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Прочий персонал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97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70767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4025</Words>
  <Application>Microsoft Office PowerPoint</Application>
  <PresentationFormat>Произвольный</PresentationFormat>
  <Paragraphs>958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Vaio</cp:lastModifiedBy>
  <cp:revision>157</cp:revision>
  <cp:lastPrinted>2021-12-03T14:25:42Z</cp:lastPrinted>
  <dcterms:created xsi:type="dcterms:W3CDTF">2020-11-29T07:52:22Z</dcterms:created>
  <dcterms:modified xsi:type="dcterms:W3CDTF">2021-12-09T22:15:46Z</dcterms:modified>
</cp:coreProperties>
</file>