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256" r:id="rId2"/>
    <p:sldId id="426" r:id="rId3"/>
    <p:sldId id="262" r:id="rId4"/>
    <p:sldId id="261" r:id="rId5"/>
    <p:sldId id="430" r:id="rId6"/>
    <p:sldId id="407" r:id="rId7"/>
    <p:sldId id="431" r:id="rId8"/>
    <p:sldId id="432" r:id="rId9"/>
  </p:sldIdLst>
  <p:sldSz cx="9144000" cy="5715000" type="screen16x10"/>
  <p:notesSz cx="6797675" cy="9928225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97B0"/>
    <a:srgbClr val="548235"/>
    <a:srgbClr val="962F2A"/>
    <a:srgbClr val="333F50"/>
    <a:srgbClr val="DDD0BD"/>
    <a:srgbClr val="D6DCE5"/>
    <a:srgbClr val="DAE3F3"/>
    <a:srgbClr val="E3F2F7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9"/>
    <p:restoredTop sz="94935" autoAdjust="0"/>
  </p:normalViewPr>
  <p:slideViewPr>
    <p:cSldViewPr>
      <p:cViewPr>
        <p:scale>
          <a:sx n="100" d="100"/>
          <a:sy n="100" d="100"/>
        </p:scale>
        <p:origin x="1020" y="168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-209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73085635-E74E-47B4-B3FF-98A08AA522F3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E0360E1A-B22A-435B-BECB-7A52A6BA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06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-3795713" y="336550"/>
            <a:ext cx="14376401" cy="8986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5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03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66288-2C99-4242-A513-7C18601C96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4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66288-2C99-4242-A513-7C18601C96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4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66288-2C99-4242-A513-7C18601C96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66288-2C99-4242-A513-7C18601C96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0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29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77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86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4D6FA5-BD9C-488E-919F-61114F16E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0256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E159373-E7AB-44CF-864B-CE136AAE2403}"/>
              </a:ext>
            </a:extLst>
          </p:cNvPr>
          <p:cNvSpPr/>
          <p:nvPr userDrawn="1"/>
        </p:nvSpPr>
        <p:spPr>
          <a:xfrm>
            <a:off x="0" y="-5125"/>
            <a:ext cx="9144000" cy="96953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A5467F-0862-4A8F-A98C-B52EEEB97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661" y="205530"/>
            <a:ext cx="428572" cy="55792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77F0A8-A5BF-4662-9D78-64A551A9AA97}"/>
              </a:ext>
            </a:extLst>
          </p:cNvPr>
          <p:cNvSpPr/>
          <p:nvPr userDrawn="1"/>
        </p:nvSpPr>
        <p:spPr>
          <a:xfrm>
            <a:off x="0" y="5260448"/>
            <a:ext cx="9144000" cy="457200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AD6AA6-816B-41E8-9073-2D95C985B3F1}"/>
              </a:ext>
            </a:extLst>
          </p:cNvPr>
          <p:cNvSpPr/>
          <p:nvPr userDrawn="1"/>
        </p:nvSpPr>
        <p:spPr>
          <a:xfrm>
            <a:off x="831239" y="21518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Центральный научно-исследовательский </a:t>
            </a:r>
          </a:p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институт организации и информатизации </a:t>
            </a:r>
          </a:p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здравоохранения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D7BC40-6682-4A9E-9B65-2323BF22700F}"/>
              </a:ext>
            </a:extLst>
          </p:cNvPr>
          <p:cNvSpPr/>
          <p:nvPr userDrawn="1"/>
        </p:nvSpPr>
        <p:spPr>
          <a:xfrm>
            <a:off x="284661" y="535854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www.mednet.ru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D92A9-ED89-FD47-BE5A-58D9DD22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998" y="1614643"/>
            <a:ext cx="78718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27869B-D736-7C46-8036-0C507638D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5571" y="3743286"/>
            <a:ext cx="38802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8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359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943962-DE12-4A70-BA57-90B58A478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20"/>
            <a:ext cx="9144000" cy="57025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A3CFD2-A41D-4BF6-9AF5-8D60E43A92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4407"/>
            <a:ext cx="9144000" cy="166170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B56123-4E4D-453A-A202-DAE6A02A9ECF}"/>
              </a:ext>
            </a:extLst>
          </p:cNvPr>
          <p:cNvSpPr/>
          <p:nvPr userDrawn="1"/>
        </p:nvSpPr>
        <p:spPr>
          <a:xfrm>
            <a:off x="0" y="-6357"/>
            <a:ext cx="9144000" cy="878538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06E2F1-5114-45B5-AE3A-EA4D67A322D7}"/>
              </a:ext>
            </a:extLst>
          </p:cNvPr>
          <p:cNvSpPr/>
          <p:nvPr userDrawn="1"/>
        </p:nvSpPr>
        <p:spPr>
          <a:xfrm>
            <a:off x="8480434" y="5270226"/>
            <a:ext cx="401192" cy="444774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30271-33EF-704E-B6E6-A23C49CE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0433" y="5340477"/>
            <a:ext cx="401192" cy="3042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CBAD91"/>
                </a:solidFill>
              </a:defRPr>
            </a:lvl1pPr>
          </a:lstStyle>
          <a:p>
            <a:fld id="{1BF1A4C3-AC32-BB4C-AAF1-F9096EC0A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80711EF-55E3-497E-830A-894F9004976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101" y="1112682"/>
            <a:ext cx="8355800" cy="9311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55DCC957-1975-4935-960F-507A802DA2C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4101" y="2479181"/>
            <a:ext cx="8355800" cy="266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14F467B-1655-4CBD-8269-EC291CEB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01" y="133352"/>
            <a:ext cx="8355800" cy="584727"/>
          </a:xfrm>
          <a:prstGeom prst="rect">
            <a:avLst/>
          </a:prstGeom>
        </p:spPr>
        <p:txBody>
          <a:bodyPr anchor="ctr"/>
          <a:lstStyle>
            <a:lvl1pPr algn="ctr"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30072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943962-DE12-4A70-BA57-90B58A478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20"/>
            <a:ext cx="9144000" cy="57025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B56123-4E4D-453A-A202-DAE6A02A9ECF}"/>
              </a:ext>
            </a:extLst>
          </p:cNvPr>
          <p:cNvSpPr/>
          <p:nvPr userDrawn="1"/>
        </p:nvSpPr>
        <p:spPr>
          <a:xfrm>
            <a:off x="0" y="-6357"/>
            <a:ext cx="9144000" cy="878538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06E2F1-5114-45B5-AE3A-EA4D67A322D7}"/>
              </a:ext>
            </a:extLst>
          </p:cNvPr>
          <p:cNvSpPr/>
          <p:nvPr userDrawn="1"/>
        </p:nvSpPr>
        <p:spPr>
          <a:xfrm>
            <a:off x="8480434" y="5270226"/>
            <a:ext cx="401192" cy="444774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30271-33EF-704E-B6E6-A23C49CE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0433" y="5340477"/>
            <a:ext cx="401192" cy="3042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CBAD91"/>
                </a:solidFill>
              </a:defRPr>
            </a:lvl1pPr>
          </a:lstStyle>
          <a:p>
            <a:fld id="{1BF1A4C3-AC32-BB4C-AAF1-F9096EC0A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E656BCC-02EC-4CA0-9F2C-7F2D490F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01" y="133352"/>
            <a:ext cx="8355800" cy="584727"/>
          </a:xfrm>
          <a:prstGeom prst="rect">
            <a:avLst/>
          </a:prstGeom>
        </p:spPr>
        <p:txBody>
          <a:bodyPr anchor="ctr"/>
          <a:lstStyle>
            <a:lvl1pPr algn="ctr"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524B894F-6EC7-47C4-BB76-4904BB93CF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4101" y="1254502"/>
            <a:ext cx="8355800" cy="3906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004664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4B670A-9848-41B0-82CA-3E0B8A621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025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B56123-4E4D-453A-A202-DAE6A02A9ECF}"/>
              </a:ext>
            </a:extLst>
          </p:cNvPr>
          <p:cNvSpPr/>
          <p:nvPr userDrawn="1"/>
        </p:nvSpPr>
        <p:spPr>
          <a:xfrm>
            <a:off x="0" y="-6357"/>
            <a:ext cx="9144000" cy="878538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F942E7-2C91-484F-B3FC-AF7D404C02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8536" y="160150"/>
            <a:ext cx="428572" cy="55792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06E2F1-5114-45B5-AE3A-EA4D67A322D7}"/>
              </a:ext>
            </a:extLst>
          </p:cNvPr>
          <p:cNvSpPr/>
          <p:nvPr userDrawn="1"/>
        </p:nvSpPr>
        <p:spPr>
          <a:xfrm>
            <a:off x="8480434" y="5270226"/>
            <a:ext cx="401192" cy="444774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30271-33EF-704E-B6E6-A23C49CE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0433" y="5340477"/>
            <a:ext cx="401192" cy="3042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CBAD91"/>
                </a:solidFill>
              </a:defRPr>
            </a:lvl1pPr>
          </a:lstStyle>
          <a:p>
            <a:fld id="{1BF1A4C3-AC32-BB4C-AAF1-F9096EC0A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742F992-AAEE-4673-BD65-824173F5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01" y="133352"/>
            <a:ext cx="8355800" cy="584727"/>
          </a:xfrm>
          <a:prstGeom prst="rect">
            <a:avLst/>
          </a:prstGeom>
        </p:spPr>
        <p:txBody>
          <a:bodyPr anchor="ctr"/>
          <a:lstStyle>
            <a:lvl1pPr algn="ctr"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8415DC44-06F5-40D2-902F-4C286749868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4101" y="1254502"/>
            <a:ext cx="8355800" cy="3906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76887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906B27-04C9-4514-A13F-E1044048B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6220"/>
            <a:ext cx="9144000" cy="57025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B56123-4E4D-453A-A202-DAE6A02A9ECF}"/>
              </a:ext>
            </a:extLst>
          </p:cNvPr>
          <p:cNvSpPr/>
          <p:nvPr userDrawn="1"/>
        </p:nvSpPr>
        <p:spPr>
          <a:xfrm>
            <a:off x="0" y="-6357"/>
            <a:ext cx="9144000" cy="878538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F942E7-2C91-484F-B3FC-AF7D404C02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8536" y="160150"/>
            <a:ext cx="428572" cy="55792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06E2F1-5114-45B5-AE3A-EA4D67A322D7}"/>
              </a:ext>
            </a:extLst>
          </p:cNvPr>
          <p:cNvSpPr/>
          <p:nvPr userDrawn="1"/>
        </p:nvSpPr>
        <p:spPr>
          <a:xfrm>
            <a:off x="8480434" y="5270226"/>
            <a:ext cx="401192" cy="444774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30271-33EF-704E-B6E6-A23C49CE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0433" y="5340477"/>
            <a:ext cx="401192" cy="3042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CBAD91"/>
                </a:solidFill>
              </a:defRPr>
            </a:lvl1pPr>
          </a:lstStyle>
          <a:p>
            <a:fld id="{1BF1A4C3-AC32-BB4C-AAF1-F9096EC0A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A7F8791-A9CD-4C89-934B-90D6F6DA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01" y="133352"/>
            <a:ext cx="8355800" cy="584727"/>
          </a:xfrm>
          <a:prstGeom prst="rect">
            <a:avLst/>
          </a:prstGeom>
        </p:spPr>
        <p:txBody>
          <a:bodyPr anchor="ctr"/>
          <a:lstStyle>
            <a:lvl1pPr algn="ctr"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DFA5D4ED-DFA8-4EE4-A112-9C5EDF62D52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4101" y="1254502"/>
            <a:ext cx="8355800" cy="3906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397031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B56123-4E4D-453A-A202-DAE6A02A9ECF}"/>
              </a:ext>
            </a:extLst>
          </p:cNvPr>
          <p:cNvSpPr/>
          <p:nvPr userDrawn="1"/>
        </p:nvSpPr>
        <p:spPr>
          <a:xfrm>
            <a:off x="0" y="-6357"/>
            <a:ext cx="9144000" cy="878538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06E2F1-5114-45B5-AE3A-EA4D67A322D7}"/>
              </a:ext>
            </a:extLst>
          </p:cNvPr>
          <p:cNvSpPr/>
          <p:nvPr userDrawn="1"/>
        </p:nvSpPr>
        <p:spPr>
          <a:xfrm>
            <a:off x="8480434" y="5270226"/>
            <a:ext cx="401192" cy="444774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30271-33EF-704E-B6E6-A23C49CE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0433" y="5340477"/>
            <a:ext cx="401192" cy="3042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CBAD91"/>
                </a:solidFill>
              </a:defRPr>
            </a:lvl1pPr>
          </a:lstStyle>
          <a:p>
            <a:fld id="{1BF1A4C3-AC32-BB4C-AAF1-F9096EC0A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F9651F9-315A-46AD-9347-00A83A89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01" y="133352"/>
            <a:ext cx="8355800" cy="584727"/>
          </a:xfrm>
          <a:prstGeom prst="rect">
            <a:avLst/>
          </a:prstGeom>
        </p:spPr>
        <p:txBody>
          <a:bodyPr anchor="ctr"/>
          <a:lstStyle>
            <a:lvl1pPr algn="ctr"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1D9AEAD2-B931-45D6-BCE2-44B02DC96BE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4101" y="1254502"/>
            <a:ext cx="8355800" cy="3906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69579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943962-DE12-4A70-BA57-90B58A478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20"/>
            <a:ext cx="9144000" cy="57025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B56123-4E4D-453A-A202-DAE6A02A9ECF}"/>
              </a:ext>
            </a:extLst>
          </p:cNvPr>
          <p:cNvSpPr/>
          <p:nvPr userDrawn="1"/>
        </p:nvSpPr>
        <p:spPr>
          <a:xfrm>
            <a:off x="0" y="-6357"/>
            <a:ext cx="9144000" cy="878538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F942E7-2C91-484F-B3FC-AF7D404C02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8536" y="160150"/>
            <a:ext cx="428572" cy="55792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06E2F1-5114-45B5-AE3A-EA4D67A322D7}"/>
              </a:ext>
            </a:extLst>
          </p:cNvPr>
          <p:cNvSpPr/>
          <p:nvPr userDrawn="1"/>
        </p:nvSpPr>
        <p:spPr>
          <a:xfrm>
            <a:off x="8480434" y="5270226"/>
            <a:ext cx="401192" cy="444774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30271-33EF-704E-B6E6-A23C49CE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0433" y="5340477"/>
            <a:ext cx="401192" cy="3042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CBAD91"/>
                </a:solidFill>
              </a:defRPr>
            </a:lvl1pPr>
          </a:lstStyle>
          <a:p>
            <a:fld id="{1BF1A4C3-AC32-BB4C-AAF1-F9096EC0A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E656BCC-02EC-4CA0-9F2C-7F2D490F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01" y="133352"/>
            <a:ext cx="8355800" cy="584727"/>
          </a:xfrm>
          <a:prstGeom prst="rect">
            <a:avLst/>
          </a:prstGeom>
        </p:spPr>
        <p:txBody>
          <a:bodyPr anchor="ctr"/>
          <a:lstStyle>
            <a:lvl1pPr algn="ctr"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524B894F-6EC7-47C4-BB76-4904BB93CF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4101" y="1254502"/>
            <a:ext cx="8355800" cy="3906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74288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B56123-4E4D-453A-A202-DAE6A02A9ECF}"/>
              </a:ext>
            </a:extLst>
          </p:cNvPr>
          <p:cNvSpPr/>
          <p:nvPr userDrawn="1"/>
        </p:nvSpPr>
        <p:spPr>
          <a:xfrm>
            <a:off x="0" y="-6357"/>
            <a:ext cx="9144000" cy="878538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F942E7-2C91-484F-B3FC-AF7D404C0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536" y="160150"/>
            <a:ext cx="428572" cy="55792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06E2F1-5114-45B5-AE3A-EA4D67A322D7}"/>
              </a:ext>
            </a:extLst>
          </p:cNvPr>
          <p:cNvSpPr/>
          <p:nvPr userDrawn="1"/>
        </p:nvSpPr>
        <p:spPr>
          <a:xfrm>
            <a:off x="8480434" y="5270226"/>
            <a:ext cx="401192" cy="444774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BAD9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30271-33EF-704E-B6E6-A23C49CE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0433" y="5340477"/>
            <a:ext cx="401192" cy="3042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CBAD91"/>
                </a:solidFill>
              </a:defRPr>
            </a:lvl1pPr>
          </a:lstStyle>
          <a:p>
            <a:fld id="{1BF1A4C3-AC32-BB4C-AAF1-F9096EC0A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F9651F9-315A-46AD-9347-00A83A89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01" y="133352"/>
            <a:ext cx="8355800" cy="584727"/>
          </a:xfrm>
          <a:prstGeom prst="rect">
            <a:avLst/>
          </a:prstGeom>
        </p:spPr>
        <p:txBody>
          <a:bodyPr anchor="ctr"/>
          <a:lstStyle>
            <a:lvl1pPr algn="ctr"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1D9AEAD2-B931-45D6-BCE2-44B02DC96BE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4101" y="1254502"/>
            <a:ext cx="8355800" cy="3906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93509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943962-DE12-4A70-BA57-90B58A478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20"/>
            <a:ext cx="9144000" cy="57025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A3CFD2-A41D-4BF6-9AF5-8D60E43A92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4407"/>
            <a:ext cx="9144000" cy="166170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B56123-4E4D-453A-A202-DAE6A02A9ECF}"/>
              </a:ext>
            </a:extLst>
          </p:cNvPr>
          <p:cNvSpPr/>
          <p:nvPr userDrawn="1"/>
        </p:nvSpPr>
        <p:spPr>
          <a:xfrm>
            <a:off x="0" y="-6357"/>
            <a:ext cx="9144000" cy="878538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3" dirty="0">
              <a:solidFill>
                <a:srgbClr val="CBAD9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F942E7-2C91-484F-B3FC-AF7D404C02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8536" y="160150"/>
            <a:ext cx="428572" cy="55792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06E2F1-5114-45B5-AE3A-EA4D67A322D7}"/>
              </a:ext>
            </a:extLst>
          </p:cNvPr>
          <p:cNvSpPr/>
          <p:nvPr userDrawn="1"/>
        </p:nvSpPr>
        <p:spPr>
          <a:xfrm>
            <a:off x="8480434" y="5270226"/>
            <a:ext cx="401192" cy="444774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3" dirty="0">
              <a:solidFill>
                <a:srgbClr val="CBAD9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30271-33EF-704E-B6E6-A23C49CE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0434" y="5340478"/>
            <a:ext cx="401192" cy="3042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CBAD91"/>
                </a:solidFill>
              </a:defRPr>
            </a:lvl1pPr>
          </a:lstStyle>
          <a:p>
            <a:fld id="{1BF1A4C3-AC32-BB4C-AAF1-F9096EC0A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80711EF-55E3-497E-830A-894F9004976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102" y="1112682"/>
            <a:ext cx="8355800" cy="9311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55DCC957-1975-4935-960F-507A802DA2C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4102" y="2479181"/>
            <a:ext cx="8355800" cy="266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14F467B-1655-4CBD-8269-EC291CEB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02" y="133352"/>
            <a:ext cx="8355800" cy="584727"/>
          </a:xfrm>
          <a:prstGeom prst="rect">
            <a:avLst/>
          </a:prstGeom>
        </p:spPr>
        <p:txBody>
          <a:bodyPr anchor="ctr"/>
          <a:lstStyle>
            <a:lvl1pPr algn="ctr"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76898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1FD9F09-06DB-4C15-84EF-533F340703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799844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Слайд think-cell" r:id="rId13" imgW="360" imgH="360" progId="TCLayout.ActiveDocument.1">
                  <p:embed/>
                </p:oleObj>
              </mc:Choice>
              <mc:Fallback>
                <p:oleObj name="Слайд think-cell" r:id="rId1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1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0" r:id="rId7"/>
    <p:sldLayoutId id="2147483661" r:id="rId8"/>
    <p:sldLayoutId id="214748368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7AE4A22-7CCB-4A89-AF06-0AB631DC5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209428"/>
            <a:ext cx="7272808" cy="1089529"/>
          </a:xfrm>
        </p:spPr>
        <p:txBody>
          <a:bodyPr/>
          <a:lstStyle/>
          <a:p>
            <a:r>
              <a:rPr lang="ru-RU" sz="2400" b="1" dirty="0"/>
              <a:t>Информационное взаимодействие между управлением здравоохранения Субъекта РФ и</a:t>
            </a:r>
            <a:br>
              <a:rPr lang="ru-RU" sz="2400" b="1" dirty="0"/>
            </a:br>
            <a:r>
              <a:rPr lang="ru-RU" sz="2400" b="1" dirty="0"/>
              <a:t> ФГБУ «ЦНИИОИЗ» Минздрава России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924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491D66-99C8-4DAB-861C-9B164E22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8277C7-0145-4A53-85E7-87577EA9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Годового отчета 2021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E3FC7F0-076B-48B8-A6C6-EBE24049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184" y="71715"/>
            <a:ext cx="571429" cy="669514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7468BED-8D1D-4CB6-911C-733FC07A1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762269"/>
              </p:ext>
            </p:extLst>
          </p:nvPr>
        </p:nvGraphicFramePr>
        <p:xfrm>
          <a:off x="0" y="802866"/>
          <a:ext cx="4499992" cy="4709160"/>
        </p:xfrm>
        <a:graphic>
          <a:graphicData uri="http://schemas.openxmlformats.org/drawingml/2006/table">
            <a:tbl>
              <a:tblPr firstRow="1" firstCol="1" lastCol="1" bandRow="1" bandCol="1">
                <a:tableStyleId>{69012ECD-51FC-41F1-AA8D-1B2483CD663E}</a:tableStyleId>
              </a:tblPr>
              <a:tblGrid>
                <a:gridCol w="246569">
                  <a:extLst>
                    <a:ext uri="{9D8B030D-6E8A-4147-A177-3AD203B41FA5}">
                      <a16:colId xmlns:a16="http://schemas.microsoft.com/office/drawing/2014/main" val="1480697496"/>
                    </a:ext>
                  </a:extLst>
                </a:gridCol>
                <a:gridCol w="714541">
                  <a:extLst>
                    <a:ext uri="{9D8B030D-6E8A-4147-A177-3AD203B41FA5}">
                      <a16:colId xmlns:a16="http://schemas.microsoft.com/office/drawing/2014/main" val="54769149"/>
                    </a:ext>
                  </a:extLst>
                </a:gridCol>
                <a:gridCol w="3538882">
                  <a:extLst>
                    <a:ext uri="{9D8B030D-6E8A-4147-A177-3AD203B41FA5}">
                      <a16:colId xmlns:a16="http://schemas.microsoft.com/office/drawing/2014/main" val="2062096526"/>
                    </a:ext>
                  </a:extLst>
                </a:gridCol>
              </a:tblGrid>
              <a:tr h="121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effectLst/>
                        </a:rPr>
                        <a:t>№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effectLst/>
                        </a:rPr>
                        <a:t>Форма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effectLst/>
                        </a:rPr>
                        <a:t>Название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153344313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7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заболеваниях злокачественными новообразованиями»  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2110290731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8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>
                          <a:effectLst/>
                        </a:rPr>
                        <a:t>«Сведения о заболеваниях активным туберкулезом»</a:t>
                      </a:r>
                      <a:endParaRPr lang="ru-RU" sz="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2539384256"/>
                  </a:ext>
                </a:extLst>
              </a:tr>
              <a:tr h="13146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9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заболевании инфекциями, передаваемыми половым путем и заразными кожными болезнями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520284754"/>
                  </a:ext>
                </a:extLst>
              </a:tr>
              <a:tr h="19719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 10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заболеваниях психическими расстройствами и расстройствами поведения (кроме заболеваний, связанных с употреблением психоактивных веществ)»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1024910855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11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заболеваниях наркологическими расстройствами»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081001662"/>
                  </a:ext>
                </a:extLst>
              </a:tr>
              <a:tr h="13146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12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числе заболеваний, зарегистрированных у пациентов, проживающих в районе обслуживания медицинской организации»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45933"/>
                  </a:ext>
                </a:extLst>
              </a:tr>
              <a:tr h="18780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1201 (село)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числе заболеваний, зарегистрированных у пациентов, проживающих в районе обслуживания медицинской организации»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23641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13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>
                          <a:effectLst/>
                        </a:rPr>
                        <a:t>«Сведения о беременности с абортивным исходом»</a:t>
                      </a:r>
                      <a:endParaRPr lang="ru-RU" sz="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1385929717"/>
                  </a:ext>
                </a:extLst>
              </a:tr>
              <a:tr h="13146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14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деятельности подразделений медицинской организации, оказывающих медицинскую помощь в стационарных условиях»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444953"/>
                  </a:ext>
                </a:extLst>
              </a:tr>
              <a:tr h="21251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15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медицинском обслуживании населения, подвергшегося воздействию радиации в связи с аварией на Чернобыльской АЭС и подлежащего включению в Российский государственный медико-дозиметрический регистр»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1170350607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19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>
                          <a:effectLst/>
                        </a:rPr>
                        <a:t>«Сведения о детях-инвалидах»</a:t>
                      </a:r>
                      <a:endParaRPr lang="ru-RU" sz="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956192686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30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медицинской организации»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432248"/>
                  </a:ext>
                </a:extLst>
              </a:tr>
              <a:tr h="121435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30-село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медицинской организации»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78417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32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медицинской помощи беременным, роженицам и родильницам»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1767241755"/>
                  </a:ext>
                </a:extLst>
              </a:tr>
              <a:tr h="18780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>
                          <a:effectLst/>
                        </a:rPr>
                        <a:t>вкладыш к ф.32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регионализации акушерской и перинатальной помощи в родильных домах (отделениях) и перинатальных центрах»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75488823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33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больных туберкулезом»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129392970"/>
                  </a:ext>
                </a:extLst>
              </a:tr>
              <a:tr h="13146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34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больных заболеваниями, передаваемыми преимущественно половым путем, и заразными кожными болезнями»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978572634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36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контингентах психически больных»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2504473367"/>
                  </a:ext>
                </a:extLst>
              </a:tr>
              <a:tr h="13146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36-ПЛ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контингентах больных с психическими расстройствами, находящихся под активным диспансерным наблюдением и на принудительном лечении»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291624115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37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>
                          <a:effectLst/>
                        </a:rPr>
                        <a:t>«Сведения о пациентах, больных алкоголизмом, наркоманиями, токсикоманиями»</a:t>
                      </a:r>
                      <a:endParaRPr lang="ru-RU" sz="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856897302"/>
                  </a:ext>
                </a:extLst>
              </a:tr>
              <a:tr h="281708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41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(01 и 02)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доме ребенка»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2653546713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47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сети и деятельности медицинских организаций»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72702"/>
                  </a:ext>
                </a:extLst>
              </a:tr>
              <a:tr h="9390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05" marR="1780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</a:rPr>
                        <a:t>№ 53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«Отчет о медицинском наблюдении за лицами, занимающимися физической культурой и спортом»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994752"/>
                  </a:ext>
                </a:extLst>
              </a:tr>
            </a:tbl>
          </a:graphicData>
        </a:graphic>
      </p:graphicFrame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D7C3D538-229F-4E0A-AD03-6D202C7DF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244608"/>
              </p:ext>
            </p:extLst>
          </p:nvPr>
        </p:nvGraphicFramePr>
        <p:xfrm>
          <a:off x="4535620" y="802866"/>
          <a:ext cx="4590091" cy="3896754"/>
        </p:xfrm>
        <a:graphic>
          <a:graphicData uri="http://schemas.openxmlformats.org/drawingml/2006/table">
            <a:tbl>
              <a:tblPr firstRow="1" firstCol="1" lastCol="1" bandRow="1" bandCol="1">
                <a:tableStyleId>{69012ECD-51FC-41F1-AA8D-1B2483CD663E}</a:tableStyleId>
              </a:tblPr>
              <a:tblGrid>
                <a:gridCol w="268063">
                  <a:extLst>
                    <a:ext uri="{9D8B030D-6E8A-4147-A177-3AD203B41FA5}">
                      <a16:colId xmlns:a16="http://schemas.microsoft.com/office/drawing/2014/main" val="1480697496"/>
                    </a:ext>
                  </a:extLst>
                </a:gridCol>
                <a:gridCol w="670154">
                  <a:extLst>
                    <a:ext uri="{9D8B030D-6E8A-4147-A177-3AD203B41FA5}">
                      <a16:colId xmlns:a16="http://schemas.microsoft.com/office/drawing/2014/main" val="54769149"/>
                    </a:ext>
                  </a:extLst>
                </a:gridCol>
                <a:gridCol w="3651874">
                  <a:extLst>
                    <a:ext uri="{9D8B030D-6E8A-4147-A177-3AD203B41FA5}">
                      <a16:colId xmlns:a16="http://schemas.microsoft.com/office/drawing/2014/main" val="2062096526"/>
                    </a:ext>
                  </a:extLst>
                </a:gridCol>
              </a:tblGrid>
              <a:tr h="816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effectLst/>
                        </a:rPr>
                        <a:t>№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>
                          <a:effectLst/>
                        </a:rPr>
                        <a:t>Форма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effectLst/>
                        </a:rPr>
                        <a:t>Название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153344313"/>
                  </a:ext>
                </a:extLst>
              </a:tr>
              <a:tr h="163247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54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(01 и 02)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«Отчет врача детского дома, школы-интерната о лечебно-профилактической помощи воспитанникам»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970263909"/>
                  </a:ext>
                </a:extLst>
              </a:tr>
              <a:tr h="171409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55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деятельности учреждения здравоохранения (медицинского формирования), принимавшего участие в ликвидации медико-санитарных последствий чрезвычайных ситуаций»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523737371"/>
                  </a:ext>
                </a:extLst>
              </a:tr>
              <a:tr h="11427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56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сети и кадрах службы медицины катастроф Министерства здравоохранения Российской Федерации»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269136711"/>
                  </a:ext>
                </a:extLst>
              </a:tr>
              <a:tr h="11427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57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травмах, отравления и некоторых других последствиях воздействия внешних причин»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1094705042"/>
                  </a:ext>
                </a:extLst>
              </a:tr>
              <a:tr h="816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61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>
                          <a:effectLst/>
                        </a:rPr>
                        <a:t>«Сведения о болезни, вызванной вирусом иммунодефицита человека»</a:t>
                      </a:r>
                      <a:endParaRPr lang="ru-RU" sz="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2414662091"/>
                  </a:ext>
                </a:extLst>
              </a:tr>
              <a:tr h="163247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61 (01)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болезни, вызванной вирусом иммунодефицита человека» по учреждениям ФСИН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514732560"/>
                  </a:ext>
                </a:extLst>
              </a:tr>
              <a:tr h="816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70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>
                          <a:effectLst/>
                        </a:rPr>
                        <a:t>«Сведения о деятельности центра медицинской профилактики»</a:t>
                      </a:r>
                      <a:endParaRPr lang="ru-RU" sz="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848037977"/>
                  </a:ext>
                </a:extLst>
              </a:tr>
              <a:tr h="816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7-травм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травматизме на производстве и профессиональных заболеваниях»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078869385"/>
                  </a:ext>
                </a:extLst>
              </a:tr>
              <a:tr h="11427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1-ДЕТИ (здрав)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численности беспризорных и безнадзорных несовершеннолетних, помещенных медицинские организации»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/>
                </a:tc>
                <a:extLst>
                  <a:ext uri="{0D108BD9-81ED-4DB2-BD59-A6C34878D82A}">
                    <a16:rowId xmlns:a16="http://schemas.microsoft.com/office/drawing/2014/main" val="134628269"/>
                  </a:ext>
                </a:extLst>
              </a:tr>
              <a:tr h="171409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1-РБ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об оказании медицинской помощи гражданам Республики Беларусь в государственных и муниципальных учреждениях здравоохранения Российской Федерации 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/>
                </a:tc>
                <a:extLst>
                  <a:ext uri="{0D108BD9-81ED-4DB2-BD59-A6C34878D82A}">
                    <a16:rowId xmlns:a16="http://schemas.microsoft.com/office/drawing/2014/main" val="1922366595"/>
                  </a:ext>
                </a:extLst>
              </a:tr>
              <a:tr h="816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14-ДС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деятельности дневных стационаров медицинских организаций»     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2365731564"/>
                  </a:ext>
                </a:extLst>
              </a:tr>
              <a:tr h="816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16-ВН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причинах временной нетрудоспособности»     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3073443776"/>
                  </a:ext>
                </a:extLst>
              </a:tr>
              <a:tr h="43727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17805" marR="1780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64</a:t>
                      </a:r>
                    </a:p>
                  </a:txBody>
                  <a:tcPr marL="17805" marR="1780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Сведения о заготовке, хранении, транспортировке и клиническом использовании донорской крови и (или) ее компонентов</a:t>
                      </a:r>
                    </a:p>
                  </a:txBody>
                  <a:tcPr marL="17805" marR="1780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55341"/>
                  </a:ext>
                </a:extLst>
              </a:tr>
              <a:tr h="816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 anchor="ctr"/>
                </a:tc>
                <a:extLst>
                  <a:ext uri="{0D108BD9-81ED-4DB2-BD59-A6C34878D82A}">
                    <a16:rowId xmlns:a16="http://schemas.microsoft.com/office/drawing/2014/main" val="728273184"/>
                  </a:ext>
                </a:extLst>
              </a:tr>
              <a:tr h="816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2-ТБ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больных, зарегистрированных для лечения»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/>
                </a:tc>
                <a:extLst>
                  <a:ext uri="{0D108BD9-81ED-4DB2-BD59-A6C34878D82A}">
                    <a16:rowId xmlns:a16="http://schemas.microsoft.com/office/drawing/2014/main" val="3721364206"/>
                  </a:ext>
                </a:extLst>
              </a:tr>
              <a:tr h="816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7-ТБ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впервые выявленных больных и рецидивах заболеваний туберкулезом»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/>
                </a:tc>
                <a:extLst>
                  <a:ext uri="{0D108BD9-81ED-4DB2-BD59-A6C34878D82A}">
                    <a16:rowId xmlns:a16="http://schemas.microsoft.com/office/drawing/2014/main" val="1118274175"/>
                  </a:ext>
                </a:extLst>
              </a:tr>
              <a:tr h="816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8-ТБ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результатах курсов химиотерапии больных туберкулезом легких»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/>
                </a:tc>
                <a:extLst>
                  <a:ext uri="{0D108BD9-81ED-4DB2-BD59-A6C34878D82A}">
                    <a16:rowId xmlns:a16="http://schemas.microsoft.com/office/drawing/2014/main" val="1890354608"/>
                  </a:ext>
                </a:extLst>
              </a:tr>
              <a:tr h="8162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10-ТБ</a:t>
                      </a:r>
                    </a:p>
                  </a:txBody>
                  <a:tcPr marL="17805" marR="178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700" b="0" kern="1200" dirty="0">
                          <a:effectLst/>
                        </a:rPr>
                        <a:t>«Сведения о результатах интенсивной фазы лечения (по микроскопии мокроты)»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805" marR="17805" marT="0" marB="0"/>
                </a:tc>
                <a:extLst>
                  <a:ext uri="{0D108BD9-81ED-4DB2-BD59-A6C34878D82A}">
                    <a16:rowId xmlns:a16="http://schemas.microsoft.com/office/drawing/2014/main" val="1451720462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7404A08-57D1-4CF6-82D9-C7EB1D3A6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241641"/>
              </p:ext>
            </p:extLst>
          </p:nvPr>
        </p:nvGraphicFramePr>
        <p:xfrm>
          <a:off x="5148064" y="4929261"/>
          <a:ext cx="3048877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359926917"/>
                    </a:ext>
                  </a:extLst>
                </a:gridCol>
                <a:gridCol w="2400805">
                  <a:extLst>
                    <a:ext uri="{9D8B030D-6E8A-4147-A177-3AD203B41FA5}">
                      <a16:colId xmlns:a16="http://schemas.microsoft.com/office/drawing/2014/main" val="3340164682"/>
                    </a:ext>
                  </a:extLst>
                </a:gridCol>
              </a:tblGrid>
              <a:tr h="23608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Внесены изменения в форму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371525"/>
                  </a:ext>
                </a:extLst>
              </a:tr>
              <a:tr h="23608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Добавлена с отчета за 2021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40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46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5A20EF9D-B38E-48E9-BEBC-04F0A2304F3A}"/>
              </a:ext>
            </a:extLst>
          </p:cNvPr>
          <p:cNvCxnSpPr/>
          <p:nvPr/>
        </p:nvCxnSpPr>
        <p:spPr>
          <a:xfrm>
            <a:off x="8213630" y="3751566"/>
            <a:ext cx="351000" cy="0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00D7718E-9E3A-4EDE-AD01-39AC9005F1CE}"/>
              </a:ext>
            </a:extLst>
          </p:cNvPr>
          <p:cNvCxnSpPr/>
          <p:nvPr/>
        </p:nvCxnSpPr>
        <p:spPr>
          <a:xfrm>
            <a:off x="8213630" y="3029699"/>
            <a:ext cx="351000" cy="0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2E73EF88-9F38-4A07-91FF-6F3256D0C851}"/>
              </a:ext>
            </a:extLst>
          </p:cNvPr>
          <p:cNvCxnSpPr/>
          <p:nvPr/>
        </p:nvCxnSpPr>
        <p:spPr>
          <a:xfrm>
            <a:off x="8213630" y="2304517"/>
            <a:ext cx="351000" cy="0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85F49FB5-9049-40B5-AA68-FF85808A1950}"/>
              </a:ext>
            </a:extLst>
          </p:cNvPr>
          <p:cNvCxnSpPr/>
          <p:nvPr/>
        </p:nvCxnSpPr>
        <p:spPr>
          <a:xfrm>
            <a:off x="8213630" y="1642763"/>
            <a:ext cx="351000" cy="0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491D66-99C8-4DAB-861C-9B164E22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8277C7-0145-4A53-85E7-87577EA9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Технологическая схема информационного взаимодействия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D284AE5-69CC-4244-B07F-3B04AE7A3C34}"/>
              </a:ext>
            </a:extLst>
          </p:cNvPr>
          <p:cNvSpPr/>
          <p:nvPr/>
        </p:nvSpPr>
        <p:spPr>
          <a:xfrm>
            <a:off x="-1" y="841276"/>
            <a:ext cx="2605312" cy="4896544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89B9CE-ADC5-4CFC-A297-2E5EC07ED36E}"/>
              </a:ext>
            </a:extLst>
          </p:cNvPr>
          <p:cNvSpPr txBox="1"/>
          <p:nvPr/>
        </p:nvSpPr>
        <p:spPr>
          <a:xfrm>
            <a:off x="567366" y="4423734"/>
            <a:ext cx="1653132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каналы для оперативного информирования координаторов </a:t>
            </a:r>
            <a:br>
              <a:rPr lang="ru-RU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событиях в системе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0571B0EB-DE9E-4D69-B8AB-A4C45781D4D8}"/>
              </a:ext>
            </a:extLst>
          </p:cNvPr>
          <p:cNvSpPr/>
          <p:nvPr/>
        </p:nvSpPr>
        <p:spPr>
          <a:xfrm>
            <a:off x="975773" y="2515742"/>
            <a:ext cx="1242000" cy="270000"/>
          </a:xfrm>
          <a:prstGeom prst="roundRect">
            <a:avLst/>
          </a:prstGeom>
          <a:ln w="9525">
            <a:solidFill>
              <a:srgbClr val="333F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Специалист…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F03445D2-A94F-4F20-BBAB-85E0C0E02797}"/>
              </a:ext>
            </a:extLst>
          </p:cNvPr>
          <p:cNvSpPr/>
          <p:nvPr/>
        </p:nvSpPr>
        <p:spPr>
          <a:xfrm>
            <a:off x="981224" y="2107099"/>
            <a:ext cx="1242000" cy="270000"/>
          </a:xfrm>
          <a:prstGeom prst="roundRect">
            <a:avLst/>
          </a:prstGeom>
          <a:ln w="9525">
            <a:solidFill>
              <a:srgbClr val="333F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Специалист…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B10C8848-0062-4902-A9E5-A2878144A4F0}"/>
              </a:ext>
            </a:extLst>
          </p:cNvPr>
          <p:cNvSpPr/>
          <p:nvPr/>
        </p:nvSpPr>
        <p:spPr>
          <a:xfrm>
            <a:off x="975772" y="1696967"/>
            <a:ext cx="1242000" cy="270000"/>
          </a:xfrm>
          <a:prstGeom prst="roundRect">
            <a:avLst/>
          </a:prstGeom>
          <a:ln w="9525">
            <a:solidFill>
              <a:srgbClr val="333F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B94B7F92-3EE3-4F14-BE4D-589F8074FCEE}"/>
              </a:ext>
            </a:extLst>
          </p:cNvPr>
          <p:cNvSpPr/>
          <p:nvPr/>
        </p:nvSpPr>
        <p:spPr>
          <a:xfrm>
            <a:off x="975772" y="2990756"/>
            <a:ext cx="1242000" cy="270000"/>
          </a:xfrm>
          <a:prstGeom prst="roundRect">
            <a:avLst/>
          </a:prstGeom>
          <a:ln w="9525">
            <a:solidFill>
              <a:srgbClr val="333F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Специалист…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2B0FC150-95DB-45C1-AFFE-913B7D5DED40}"/>
              </a:ext>
            </a:extLst>
          </p:cNvPr>
          <p:cNvCxnSpPr>
            <a:cxnSpLocks/>
          </p:cNvCxnSpPr>
          <p:nvPr/>
        </p:nvCxnSpPr>
        <p:spPr>
          <a:xfrm flipV="1">
            <a:off x="606868" y="1411536"/>
            <a:ext cx="0" cy="2003615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8C7718D0-8285-4235-A6DA-9369930EF4B1}"/>
              </a:ext>
            </a:extLst>
          </p:cNvPr>
          <p:cNvCxnSpPr>
            <a:cxnSpLocks/>
          </p:cNvCxnSpPr>
          <p:nvPr/>
        </p:nvCxnSpPr>
        <p:spPr>
          <a:xfrm>
            <a:off x="611121" y="3097381"/>
            <a:ext cx="360400" cy="0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24FC2AC4-A01B-4739-953C-32719CFB7B4E}"/>
              </a:ext>
            </a:extLst>
          </p:cNvPr>
          <p:cNvCxnSpPr>
            <a:cxnSpLocks/>
          </p:cNvCxnSpPr>
          <p:nvPr/>
        </p:nvCxnSpPr>
        <p:spPr>
          <a:xfrm>
            <a:off x="606868" y="2628068"/>
            <a:ext cx="360400" cy="0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3749C2DA-578A-438F-9BE1-77F6F8CF36BB}"/>
              </a:ext>
            </a:extLst>
          </p:cNvPr>
          <p:cNvCxnSpPr>
            <a:cxnSpLocks/>
          </p:cNvCxnSpPr>
          <p:nvPr/>
        </p:nvCxnSpPr>
        <p:spPr>
          <a:xfrm>
            <a:off x="606868" y="2218752"/>
            <a:ext cx="360400" cy="0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6B2EE2DC-C728-4DE7-9881-C2FECC32191F}"/>
              </a:ext>
            </a:extLst>
          </p:cNvPr>
          <p:cNvCxnSpPr>
            <a:cxnSpLocks/>
          </p:cNvCxnSpPr>
          <p:nvPr/>
        </p:nvCxnSpPr>
        <p:spPr>
          <a:xfrm>
            <a:off x="606868" y="1809293"/>
            <a:ext cx="360400" cy="0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50">
            <a:extLst>
              <a:ext uri="{FF2B5EF4-FFF2-40B4-BE49-F238E27FC236}">
                <a16:creationId xmlns:a16="http://schemas.microsoft.com/office/drawing/2014/main" id="{EA1CF9D0-F283-48E2-99AE-FBD500D78D46}"/>
              </a:ext>
            </a:extLst>
          </p:cNvPr>
          <p:cNvSpPr/>
          <p:nvPr/>
        </p:nvSpPr>
        <p:spPr bwMode="auto">
          <a:xfrm>
            <a:off x="546765" y="3409439"/>
            <a:ext cx="1671494" cy="557060"/>
          </a:xfrm>
          <a:prstGeom prst="roundRect">
            <a:avLst>
              <a:gd name="adj" fmla="val 6793"/>
            </a:avLst>
          </a:prstGeom>
          <a:solidFill>
            <a:srgbClr val="333F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defRPr/>
            </a:pPr>
            <a:r>
              <a:rPr lang="ru-RU" altLang="ru-RU" sz="900" kern="0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ctr" defTabSz="685800" eaLnBrk="0" fontAlgn="base" hangingPunct="0">
              <a:defRPr/>
            </a:pPr>
            <a:r>
              <a:rPr lang="ru-RU" altLang="ru-RU" sz="900" kern="0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Орган исполнительной власти субъекта в сфере охраны здоровья (МИАЦ</a:t>
            </a:r>
            <a:r>
              <a:rPr lang="ru-RU" altLang="ru-RU" sz="788" b="1" kern="0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defTabSz="685800" fontAlgn="base">
              <a:defRPr/>
            </a:pPr>
            <a:r>
              <a:rPr lang="ru-RU" altLang="ru-RU" sz="788" b="1" kern="0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FCA3F3-9B23-48F1-9759-30E8A8CA0643}"/>
              </a:ext>
            </a:extLst>
          </p:cNvPr>
          <p:cNvSpPr txBox="1"/>
          <p:nvPr/>
        </p:nvSpPr>
        <p:spPr>
          <a:xfrm>
            <a:off x="784568" y="4220679"/>
            <a:ext cx="12187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TELEGRAM</a:t>
            </a:r>
            <a:endParaRPr lang="ru-RU" sz="13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01255ABD-50F7-42B8-9B80-CEB72BFEE8F0}"/>
              </a:ext>
            </a:extLst>
          </p:cNvPr>
          <p:cNvSpPr/>
          <p:nvPr/>
        </p:nvSpPr>
        <p:spPr>
          <a:xfrm>
            <a:off x="567366" y="4170295"/>
            <a:ext cx="1653132" cy="959859"/>
          </a:xfrm>
          <a:prstGeom prst="roundRect">
            <a:avLst>
              <a:gd name="adj" fmla="val 5282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FDB1DAD4-8EBB-4260-824E-D27051317F77}"/>
              </a:ext>
            </a:extLst>
          </p:cNvPr>
          <p:cNvSpPr/>
          <p:nvPr/>
        </p:nvSpPr>
        <p:spPr>
          <a:xfrm>
            <a:off x="6116740" y="2094922"/>
            <a:ext cx="2109914" cy="459000"/>
          </a:xfrm>
          <a:prstGeom prst="roundRect">
            <a:avLst>
              <a:gd name="adj" fmla="val 7612"/>
            </a:avLst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СПЕЦИАЛИСТ ПО ПРИЕМУ </a:t>
            </a:r>
            <a:r>
              <a:rPr lang="ru-RU" sz="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Ф 7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algn="ctr" defTabSz="685800">
              <a:defRPr/>
            </a:pPr>
            <a:r>
              <a:rPr lang="ru-RU" sz="750" dirty="0">
                <a:solidFill>
                  <a:srgbClr val="4F81BD"/>
                </a:solidFill>
                <a:latin typeface="Calibri"/>
              </a:rPr>
              <a:t>сдано /</a:t>
            </a:r>
            <a:r>
              <a:rPr lang="ru-RU" sz="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750" dirty="0">
                <a:solidFill>
                  <a:srgbClr val="C00000"/>
                </a:solidFill>
                <a:latin typeface="Calibri"/>
              </a:rPr>
              <a:t>не сдано</a:t>
            </a: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61F57CA2-D8E3-4EDB-BDDE-77D8B7D9DDDC}"/>
              </a:ext>
            </a:extLst>
          </p:cNvPr>
          <p:cNvSpPr/>
          <p:nvPr/>
        </p:nvSpPr>
        <p:spPr>
          <a:xfrm>
            <a:off x="6121276" y="2816345"/>
            <a:ext cx="2112920" cy="459000"/>
          </a:xfrm>
          <a:prstGeom prst="roundRect">
            <a:avLst>
              <a:gd name="adj" fmla="val 9121"/>
            </a:avLst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СПЕЦИАЛИСТ ПО ПРИЕМУ </a:t>
            </a:r>
            <a:r>
              <a:rPr lang="ru-RU" sz="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Ф 10 / 36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algn="ctr" defTabSz="685800">
              <a:defRPr/>
            </a:pPr>
            <a:r>
              <a:rPr lang="ru-RU" sz="750" dirty="0">
                <a:solidFill>
                  <a:srgbClr val="4F81BD"/>
                </a:solidFill>
                <a:latin typeface="Calibri"/>
              </a:rPr>
              <a:t>сдано /</a:t>
            </a:r>
            <a:r>
              <a:rPr lang="ru-RU" sz="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750" dirty="0">
                <a:solidFill>
                  <a:srgbClr val="C00000"/>
                </a:solidFill>
                <a:latin typeface="Calibri"/>
              </a:rPr>
              <a:t>не сдано</a:t>
            </a: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2C8B5071-3F7A-412E-94FA-1F44242C1715}"/>
              </a:ext>
            </a:extLst>
          </p:cNvPr>
          <p:cNvSpPr/>
          <p:nvPr/>
        </p:nvSpPr>
        <p:spPr>
          <a:xfrm>
            <a:off x="6115943" y="3536261"/>
            <a:ext cx="2126720" cy="459000"/>
          </a:xfrm>
          <a:prstGeom prst="roundRect">
            <a:avLst>
              <a:gd name="adj" fmla="val 9121"/>
            </a:avLst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СПЕЦИАЛИСТ ПО ПРИЕМУ ф ХХ</a:t>
            </a:r>
          </a:p>
          <a:p>
            <a:pPr algn="ctr" defTabSz="685800">
              <a:defRPr/>
            </a:pPr>
            <a:r>
              <a:rPr lang="ru-RU" sz="750" dirty="0">
                <a:solidFill>
                  <a:srgbClr val="4F81BD"/>
                </a:solidFill>
                <a:latin typeface="Calibri"/>
              </a:rPr>
              <a:t>сдано / </a:t>
            </a:r>
            <a:r>
              <a:rPr lang="ru-RU" sz="750" dirty="0">
                <a:solidFill>
                  <a:srgbClr val="C00000"/>
                </a:solidFill>
                <a:latin typeface="Calibri"/>
              </a:rPr>
              <a:t>не сдано</a:t>
            </a: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C50FFA5E-DBC6-46CE-A020-75497A46904F}"/>
              </a:ext>
            </a:extLst>
          </p:cNvPr>
          <p:cNvSpPr/>
          <p:nvPr/>
        </p:nvSpPr>
        <p:spPr>
          <a:xfrm>
            <a:off x="6115944" y="1433348"/>
            <a:ext cx="2126720" cy="459000"/>
          </a:xfrm>
          <a:prstGeom prst="roundRect">
            <a:avLst>
              <a:gd name="adj" fmla="val 4593"/>
            </a:avLst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СПЕЦИАЛИСТ ПО ПРИЕМУ </a:t>
            </a:r>
            <a:r>
              <a:rPr lang="ru-RU" sz="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Ф 64</a:t>
            </a:r>
            <a:endParaRPr lang="ru-RU" sz="75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algn="ctr" defTabSz="685800">
              <a:defRPr/>
            </a:pPr>
            <a:r>
              <a:rPr lang="ru-RU" sz="750" dirty="0">
                <a:solidFill>
                  <a:srgbClr val="0063AF"/>
                </a:solidFill>
                <a:latin typeface="Calibri"/>
              </a:rPr>
              <a:t>сдано / </a:t>
            </a:r>
            <a:r>
              <a:rPr lang="ru-RU" sz="750" dirty="0">
                <a:solidFill>
                  <a:srgbClr val="C00000"/>
                </a:solidFill>
                <a:latin typeface="Calibri"/>
              </a:rPr>
              <a:t>не сдано</a:t>
            </a: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B6C626B-D775-4B18-83E3-55228E6186E5}"/>
              </a:ext>
            </a:extLst>
          </p:cNvPr>
          <p:cNvCxnSpPr>
            <a:cxnSpLocks/>
          </p:cNvCxnSpPr>
          <p:nvPr/>
        </p:nvCxnSpPr>
        <p:spPr>
          <a:xfrm flipV="1">
            <a:off x="8578450" y="1642763"/>
            <a:ext cx="0" cy="2831561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50E5239-EF2D-458F-A53A-A7DFC20B6DCD}"/>
              </a:ext>
            </a:extLst>
          </p:cNvPr>
          <p:cNvSpPr/>
          <p:nvPr/>
        </p:nvSpPr>
        <p:spPr>
          <a:xfrm>
            <a:off x="7416116" y="4217494"/>
            <a:ext cx="1111095" cy="37733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ru-RU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Чат в системе ВКС для специалистов </a:t>
            </a:r>
            <a:br>
              <a:rPr lang="ru-RU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</a:br>
            <a:r>
              <a:rPr lang="ru-RU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 приему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algn="ctr" defTabSz="685800">
              <a:defRPr/>
            </a:pPr>
            <a:endParaRPr lang="ru-RU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96ED2500-AAD8-41BB-BD06-ABADCDCE8AA6}"/>
              </a:ext>
            </a:extLst>
          </p:cNvPr>
          <p:cNvSpPr/>
          <p:nvPr/>
        </p:nvSpPr>
        <p:spPr>
          <a:xfrm>
            <a:off x="7416116" y="4171972"/>
            <a:ext cx="1162335" cy="506705"/>
          </a:xfrm>
          <a:prstGeom prst="roundRect">
            <a:avLst>
              <a:gd name="adj" fmla="val 846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71EA6811-8948-496E-A556-BE1A32997A03}"/>
              </a:ext>
            </a:extLst>
          </p:cNvPr>
          <p:cNvSpPr/>
          <p:nvPr/>
        </p:nvSpPr>
        <p:spPr>
          <a:xfrm>
            <a:off x="3043610" y="2547741"/>
            <a:ext cx="2301678" cy="2352673"/>
          </a:xfrm>
          <a:prstGeom prst="roundRect">
            <a:avLst>
              <a:gd name="adj" fmla="val 1920"/>
            </a:avLst>
          </a:prstGeom>
          <a:ln w="9525">
            <a:solidFill>
              <a:srgbClr val="333F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1B52B0-ACD0-4A06-BBBF-1DFB8F402D31}"/>
              </a:ext>
            </a:extLst>
          </p:cNvPr>
          <p:cNvSpPr txBox="1"/>
          <p:nvPr/>
        </p:nvSpPr>
        <p:spPr>
          <a:xfrm>
            <a:off x="3212180" y="2794901"/>
            <a:ext cx="2110195" cy="2104422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solidFill>
                  <a:srgbClr val="FF0000"/>
                </a:solidFill>
                <a:latin typeface="Calibri"/>
              </a:rPr>
              <a:t>ФАЙЛ БАЗЫ ДАННЫХ, </a:t>
            </a:r>
            <a:r>
              <a:rPr lang="ru-RU" sz="900" dirty="0">
                <a:solidFill>
                  <a:srgbClr val="FF0000"/>
                </a:solidFill>
              </a:rPr>
              <a:t>подписанный усиленной электронной цифровой подписью-УКЭП(открепленная ЭЦП)</a:t>
            </a:r>
          </a:p>
          <a:p>
            <a:pPr defTabSz="685800">
              <a:defRPr/>
            </a:pPr>
            <a:r>
              <a:rPr lang="ru-RU" sz="1050" dirty="0">
                <a:solidFill>
                  <a:srgbClr val="8497B0"/>
                </a:solidFill>
                <a:latin typeface="Calibri"/>
              </a:rPr>
              <a:t>разделы по формам</a:t>
            </a:r>
          </a:p>
          <a:p>
            <a:pPr defTabSz="685800">
              <a:defRPr/>
            </a:pPr>
            <a:endParaRPr lang="ru-RU" sz="800" dirty="0">
              <a:solidFill>
                <a:srgbClr val="8497B0"/>
              </a:solidFill>
              <a:latin typeface="Calibri"/>
            </a:endParaRPr>
          </a:p>
          <a:p>
            <a:pPr defTabSz="685800">
              <a:defRPr/>
            </a:pPr>
            <a:endParaRPr lang="ru-RU" sz="500" dirty="0">
              <a:solidFill>
                <a:srgbClr val="8497B0"/>
              </a:solidFill>
              <a:latin typeface="Calibri"/>
            </a:endParaRPr>
          </a:p>
          <a:p>
            <a:pPr defTabSz="685800">
              <a:defRPr/>
            </a:pPr>
            <a:r>
              <a:rPr lang="ru-RU" sz="900" dirty="0">
                <a:solidFill>
                  <a:prstClr val="black"/>
                </a:solidFill>
                <a:latin typeface="Calibri"/>
              </a:rPr>
              <a:t>1) Пояснительная записка;</a:t>
            </a:r>
          </a:p>
          <a:p>
            <a:pPr defTabSz="685800">
              <a:defRPr/>
            </a:pPr>
            <a:r>
              <a:rPr lang="ru-RU" sz="900" dirty="0">
                <a:solidFill>
                  <a:prstClr val="black"/>
                </a:solidFill>
                <a:latin typeface="Calibri"/>
              </a:rPr>
              <a:t>2) Протокол подписания (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неквалифицированная электронная цифровая подпись)</a:t>
            </a:r>
            <a:r>
              <a:rPr lang="ru-RU" sz="900" dirty="0">
                <a:solidFill>
                  <a:prstClr val="black"/>
                </a:solidFill>
                <a:latin typeface="Calibri"/>
              </a:rPr>
              <a:t>;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ru-RU" sz="675" b="1" dirty="0">
              <a:solidFill>
                <a:srgbClr val="4BACC6">
                  <a:lumMod val="50000"/>
                </a:srgbClr>
              </a:solidFill>
              <a:latin typeface="Calibri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ru-RU" sz="825" b="1" dirty="0">
                <a:solidFill>
                  <a:srgbClr val="333F50"/>
                </a:solidFill>
                <a:latin typeface="Calibri"/>
              </a:rPr>
              <a:t>ССЫЛКА НА ВКС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ru-RU" sz="825" b="1">
                <a:solidFill>
                  <a:srgbClr val="333F50"/>
                </a:solidFill>
                <a:latin typeface="Calibri"/>
              </a:rPr>
              <a:t>ИТОГОВАЯ ФОРМА ПОСЛЕ </a:t>
            </a:r>
            <a:r>
              <a:rPr lang="ru-RU" sz="825" b="1" dirty="0">
                <a:solidFill>
                  <a:srgbClr val="333F50"/>
                </a:solidFill>
                <a:latin typeface="Calibri"/>
              </a:rPr>
              <a:t>СДАЧИ</a:t>
            </a:r>
            <a:endParaRPr lang="en-US" sz="825" b="1" dirty="0">
              <a:solidFill>
                <a:srgbClr val="333F50"/>
              </a:solidFill>
              <a:latin typeface="Calibri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33F50"/>
                </a:solidFill>
                <a:latin typeface="Calibri"/>
              </a:rPr>
              <a:t>Электронная очередь вызова к специалисту по ВКС</a:t>
            </a:r>
            <a:endParaRPr lang="ru-RU" sz="900" b="1" dirty="0">
              <a:solidFill>
                <a:srgbClr val="333F50"/>
              </a:solidFill>
              <a:latin typeface="Calibri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7C925E76-BDC9-44E3-9004-76DE57EEE237}"/>
              </a:ext>
            </a:extLst>
          </p:cNvPr>
          <p:cNvSpPr/>
          <p:nvPr/>
        </p:nvSpPr>
        <p:spPr>
          <a:xfrm>
            <a:off x="3251965" y="3429303"/>
            <a:ext cx="234125" cy="148532"/>
          </a:xfrm>
          <a:prstGeom prst="rect">
            <a:avLst/>
          </a:prstGeom>
          <a:solidFill>
            <a:srgbClr val="D6DCE5"/>
          </a:solidFill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ф7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171FC63-E61E-4690-A2A0-2EC6F898ADA7}"/>
              </a:ext>
            </a:extLst>
          </p:cNvPr>
          <p:cNvSpPr/>
          <p:nvPr/>
        </p:nvSpPr>
        <p:spPr>
          <a:xfrm>
            <a:off x="3558354" y="3429303"/>
            <a:ext cx="234125" cy="148532"/>
          </a:xfrm>
          <a:prstGeom prst="rect">
            <a:avLst/>
          </a:prstGeom>
          <a:solidFill>
            <a:srgbClr val="D6DCE5"/>
          </a:solidFill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ф10/36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DA60C68-2120-4BCA-8D97-893900A6C9C1}"/>
              </a:ext>
            </a:extLst>
          </p:cNvPr>
          <p:cNvSpPr/>
          <p:nvPr/>
        </p:nvSpPr>
        <p:spPr>
          <a:xfrm>
            <a:off x="3864742" y="3427050"/>
            <a:ext cx="234125" cy="148532"/>
          </a:xfrm>
          <a:prstGeom prst="rect">
            <a:avLst/>
          </a:prstGeom>
          <a:solidFill>
            <a:srgbClr val="D6DCE5"/>
          </a:solidFill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ф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6</a:t>
            </a: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4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A704A624-0C3E-4026-B8E9-673056FC0883}"/>
              </a:ext>
            </a:extLst>
          </p:cNvPr>
          <p:cNvSpPr/>
          <p:nvPr/>
        </p:nvSpPr>
        <p:spPr>
          <a:xfrm>
            <a:off x="4171131" y="3427050"/>
            <a:ext cx="234125" cy="148532"/>
          </a:xfrm>
          <a:prstGeom prst="rect">
            <a:avLst/>
          </a:prstGeom>
          <a:solidFill>
            <a:srgbClr val="D6DCE5"/>
          </a:solidFill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…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754B2BF3-1D30-43FF-A49C-E3FAA2F0DAC7}"/>
              </a:ext>
            </a:extLst>
          </p:cNvPr>
          <p:cNvSpPr/>
          <p:nvPr/>
        </p:nvSpPr>
        <p:spPr>
          <a:xfrm>
            <a:off x="3457982" y="1456299"/>
            <a:ext cx="1564937" cy="428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ru-RU" sz="900" b="1" dirty="0">
                <a:solidFill>
                  <a:srgbClr val="333F50"/>
                </a:solidFill>
                <a:latin typeface="Calibri"/>
              </a:rPr>
              <a:t>Техническая поддержка системы ВКС</a:t>
            </a: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4EC11122-DFE0-47BE-8601-06F5837E7E83}"/>
              </a:ext>
            </a:extLst>
          </p:cNvPr>
          <p:cNvSpPr/>
          <p:nvPr/>
        </p:nvSpPr>
        <p:spPr>
          <a:xfrm>
            <a:off x="5098858" y="4466516"/>
            <a:ext cx="1443292" cy="348169"/>
          </a:xfrm>
          <a:prstGeom prst="roundRect">
            <a:avLst>
              <a:gd name="adj" fmla="val 12443"/>
            </a:avLst>
          </a:prstGeom>
          <a:solidFill>
            <a:srgbClr val="8497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750" b="1" dirty="0">
                <a:solidFill>
                  <a:schemeClr val="bg1"/>
                </a:solidFill>
                <a:latin typeface="Calibri"/>
              </a:rPr>
              <a:t>Техническая поддержка системы логистики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8779C49-92F6-4A4F-BD70-0B80F600F2B3}"/>
              </a:ext>
            </a:extLst>
          </p:cNvPr>
          <p:cNvSpPr txBox="1"/>
          <p:nvPr/>
        </p:nvSpPr>
        <p:spPr>
          <a:xfrm>
            <a:off x="3365315" y="2542373"/>
            <a:ext cx="1786066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МЕДСТАТ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WEB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- СОГЛАСОВАНИЕ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98" name="Двойная стрелка влево/вправо 70">
            <a:extLst>
              <a:ext uri="{FF2B5EF4-FFF2-40B4-BE49-F238E27FC236}">
                <a16:creationId xmlns:a16="http://schemas.microsoft.com/office/drawing/2014/main" id="{B85F3DB9-4E96-47BD-A7EF-7268AE6B588A}"/>
              </a:ext>
            </a:extLst>
          </p:cNvPr>
          <p:cNvSpPr/>
          <p:nvPr/>
        </p:nvSpPr>
        <p:spPr>
          <a:xfrm>
            <a:off x="2838696" y="1696967"/>
            <a:ext cx="2925452" cy="728969"/>
          </a:xfrm>
          <a:prstGeom prst="leftRightArrow">
            <a:avLst>
              <a:gd name="adj1" fmla="val 63712"/>
              <a:gd name="adj2" fmla="val 50000"/>
            </a:avLst>
          </a:prstGeom>
          <a:solidFill>
            <a:srgbClr val="333F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0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641334A-62AC-452A-BA29-AF93823AFD46}"/>
              </a:ext>
            </a:extLst>
          </p:cNvPr>
          <p:cNvSpPr txBox="1"/>
          <p:nvPr/>
        </p:nvSpPr>
        <p:spPr>
          <a:xfrm>
            <a:off x="3631951" y="1872047"/>
            <a:ext cx="1217000" cy="37516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ru-RU" sz="1050" b="1" dirty="0">
                <a:solidFill>
                  <a:prstClr val="white"/>
                </a:solidFill>
                <a:latin typeface="Calibri"/>
              </a:rPr>
              <a:t>Система ВКС </a:t>
            </a:r>
          </a:p>
          <a:p>
            <a:pPr algn="ctr" defTabSz="685800">
              <a:defRPr/>
            </a:pPr>
            <a:r>
              <a:rPr lang="ru-RU" sz="788" b="1" dirty="0">
                <a:solidFill>
                  <a:prstClr val="white"/>
                </a:solidFill>
                <a:latin typeface="Calibri"/>
              </a:rPr>
              <a:t>на платформе </a:t>
            </a:r>
            <a:r>
              <a:rPr lang="en-US" sz="788" b="1" dirty="0" err="1">
                <a:solidFill>
                  <a:prstClr val="white"/>
                </a:solidFill>
                <a:latin typeface="Calibri"/>
              </a:rPr>
              <a:t>TrueConf</a:t>
            </a:r>
            <a:endParaRPr lang="en-US" sz="78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Двойная стрелка влево/вправо 2">
            <a:extLst>
              <a:ext uri="{FF2B5EF4-FFF2-40B4-BE49-F238E27FC236}">
                <a16:creationId xmlns:a16="http://schemas.microsoft.com/office/drawing/2014/main" id="{7E9FBB9C-EA01-4534-8A63-5A122F718A1C}"/>
              </a:ext>
            </a:extLst>
          </p:cNvPr>
          <p:cNvSpPr/>
          <p:nvPr/>
        </p:nvSpPr>
        <p:spPr>
          <a:xfrm>
            <a:off x="5521739" y="3402372"/>
            <a:ext cx="424059" cy="129907"/>
          </a:xfrm>
          <a:prstGeom prst="leftRightArrow">
            <a:avLst/>
          </a:prstGeom>
          <a:solidFill>
            <a:srgbClr val="333F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Двойная стрелка влево/вправо 46">
            <a:extLst>
              <a:ext uri="{FF2B5EF4-FFF2-40B4-BE49-F238E27FC236}">
                <a16:creationId xmlns:a16="http://schemas.microsoft.com/office/drawing/2014/main" id="{AAE8A38C-DA23-486A-8296-1EC9BCFB5925}"/>
              </a:ext>
            </a:extLst>
          </p:cNvPr>
          <p:cNvSpPr/>
          <p:nvPr/>
        </p:nvSpPr>
        <p:spPr>
          <a:xfrm>
            <a:off x="2405978" y="3402372"/>
            <a:ext cx="424059" cy="129907"/>
          </a:xfrm>
          <a:prstGeom prst="leftRightArrow">
            <a:avLst/>
          </a:prstGeom>
          <a:solidFill>
            <a:srgbClr val="333F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E3FC7F0-076B-48B8-A6C6-EBE24049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184" y="71715"/>
            <a:ext cx="571429" cy="6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3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94D0FC0-48B7-453A-B0FF-FFD71F85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66094D-4CD1-4413-88DB-2282C161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Модель информационного взаимодействия по удаленному согласованию и обработке данных форм годового отчета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C5B03D-E757-4E5A-A14C-C44CBE1858AE}"/>
              </a:ext>
            </a:extLst>
          </p:cNvPr>
          <p:cNvSpPr txBox="1"/>
          <p:nvPr/>
        </p:nvSpPr>
        <p:spPr>
          <a:xfrm>
            <a:off x="666133" y="1304062"/>
            <a:ext cx="1120954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СУБЪЕКТ РФ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A0083F-4605-4DCA-AC46-161661D0CCEB}"/>
              </a:ext>
            </a:extLst>
          </p:cNvPr>
          <p:cNvSpPr txBox="1"/>
          <p:nvPr/>
        </p:nvSpPr>
        <p:spPr>
          <a:xfrm>
            <a:off x="2657832" y="1302462"/>
            <a:ext cx="1017832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ЦНИИОИЗ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3572CC-90B4-4DE0-9D4A-76703DD3B852}"/>
              </a:ext>
            </a:extLst>
          </p:cNvPr>
          <p:cNvSpPr txBox="1"/>
          <p:nvPr/>
        </p:nvSpPr>
        <p:spPr>
          <a:xfrm>
            <a:off x="4546409" y="1346024"/>
            <a:ext cx="298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ЦНИИОИЗ, ДИСТАНЦИОННОЕ РАБОЧЕЕ МЕСТО СПЕЦИАЛИСТА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8CC329-7E2B-4FDE-9328-F9F620E1D34D}"/>
              </a:ext>
            </a:extLst>
          </p:cNvPr>
          <p:cNvSpPr txBox="1"/>
          <p:nvPr/>
        </p:nvSpPr>
        <p:spPr>
          <a:xfrm>
            <a:off x="7616159" y="1346024"/>
            <a:ext cx="1017832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ЦНИИОИЗ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9136A64A-CD5D-4F90-AA5C-5A4E432AFDDA}"/>
              </a:ext>
            </a:extLst>
          </p:cNvPr>
          <p:cNvSpPr/>
          <p:nvPr/>
        </p:nvSpPr>
        <p:spPr>
          <a:xfrm>
            <a:off x="386952" y="1774391"/>
            <a:ext cx="1620000" cy="2965731"/>
          </a:xfrm>
          <a:prstGeom prst="roundRect">
            <a:avLst>
              <a:gd name="adj" fmla="val 2556"/>
            </a:avLst>
          </a:prstGeom>
          <a:solidFill>
            <a:srgbClr val="333F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F873C27E-803B-43F6-9183-7CC059EB5B65}"/>
              </a:ext>
            </a:extLst>
          </p:cNvPr>
          <p:cNvSpPr/>
          <p:nvPr/>
        </p:nvSpPr>
        <p:spPr>
          <a:xfrm>
            <a:off x="2183690" y="1774389"/>
            <a:ext cx="2111974" cy="1406958"/>
          </a:xfrm>
          <a:prstGeom prst="roundRect">
            <a:avLst>
              <a:gd name="adj" fmla="val 3587"/>
            </a:avLst>
          </a:prstGeom>
          <a:solidFill>
            <a:srgbClr val="D6DC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8CA5DFA9-630F-4236-8317-59EBFE315048}"/>
              </a:ext>
            </a:extLst>
          </p:cNvPr>
          <p:cNvSpPr/>
          <p:nvPr/>
        </p:nvSpPr>
        <p:spPr>
          <a:xfrm>
            <a:off x="452150" y="3042238"/>
            <a:ext cx="14086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 fontAlgn="base">
              <a:defRPr/>
            </a:pPr>
            <a:r>
              <a:rPr lang="ru-RU" altLang="ru-RU" sz="900" kern="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Орган исполнительной власти субъекта в сфере охраны здоровья (МИАЦ) </a:t>
            </a:r>
            <a:endParaRPr lang="ru-RU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2AD9D232-0055-49E3-B4B6-A60C5BE2A938}"/>
              </a:ext>
            </a:extLst>
          </p:cNvPr>
          <p:cNvSpPr/>
          <p:nvPr/>
        </p:nvSpPr>
        <p:spPr>
          <a:xfrm>
            <a:off x="4541928" y="1774391"/>
            <a:ext cx="2985863" cy="2118375"/>
          </a:xfrm>
          <a:prstGeom prst="roundRect">
            <a:avLst>
              <a:gd name="adj" fmla="val 1625"/>
            </a:avLst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35109DB8-7900-4687-9667-1C44FF9EABDE}"/>
              </a:ext>
            </a:extLst>
          </p:cNvPr>
          <p:cNvSpPr/>
          <p:nvPr/>
        </p:nvSpPr>
        <p:spPr>
          <a:xfrm>
            <a:off x="7704529" y="2412121"/>
            <a:ext cx="899920" cy="800011"/>
          </a:xfrm>
          <a:prstGeom prst="roundRect">
            <a:avLst>
              <a:gd name="adj" fmla="val 4612"/>
            </a:avLst>
          </a:prstGeom>
          <a:solidFill>
            <a:srgbClr val="D6DCE5"/>
          </a:solidFill>
        </p:spPr>
        <p:txBody>
          <a:bodyPr wrap="square" anchor="ctr">
            <a:spAutoFit/>
          </a:bodyPr>
          <a:lstStyle/>
          <a:p>
            <a:pPr algn="ctr" defTabSz="685800" eaLnBrk="0" fontAlgn="base" hangingPunct="0">
              <a:defRPr/>
            </a:pPr>
            <a:r>
              <a:rPr lang="ru-RU" sz="900" kern="0" dirty="0">
                <a:solidFill>
                  <a:srgbClr val="333F5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Выгрузка бланка формы</a:t>
            </a:r>
            <a:r>
              <a:rPr lang="en-US" sz="900" kern="0" dirty="0">
                <a:solidFill>
                  <a:srgbClr val="333F5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kern="0" dirty="0">
                <a:solidFill>
                  <a:srgbClr val="333F5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900" kern="0" dirty="0">
                <a:solidFill>
                  <a:srgbClr val="333F5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PDF</a:t>
            </a:r>
            <a:r>
              <a:rPr lang="ru-RU" sz="900" kern="0" dirty="0">
                <a:solidFill>
                  <a:srgbClr val="333F5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kern="0" dirty="0">
                <a:solidFill>
                  <a:srgbClr val="333F5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с пометкой о сдаче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5CA9E88-619A-4F95-90FC-376C6DC94B81}"/>
              </a:ext>
            </a:extLst>
          </p:cNvPr>
          <p:cNvSpPr txBox="1"/>
          <p:nvPr/>
        </p:nvSpPr>
        <p:spPr>
          <a:xfrm>
            <a:off x="2221697" y="3172410"/>
            <a:ext cx="191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900" dirty="0">
                <a:solidFill>
                  <a:srgbClr val="333F50"/>
                </a:solidFill>
              </a:rPr>
              <a:t>График взаимодействия</a:t>
            </a:r>
          </a:p>
          <a:p>
            <a:pPr algn="ctr" defTabSz="685800">
              <a:defRPr/>
            </a:pPr>
            <a:r>
              <a:rPr lang="ru-RU" sz="900" dirty="0">
                <a:solidFill>
                  <a:srgbClr val="333F50"/>
                </a:solidFill>
              </a:rPr>
              <a:t> 85 субъектов</a:t>
            </a:r>
          </a:p>
        </p:txBody>
      </p: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AE8E148B-719E-420A-AE83-F0884C154B56}"/>
              </a:ext>
            </a:extLst>
          </p:cNvPr>
          <p:cNvCxnSpPr/>
          <p:nvPr/>
        </p:nvCxnSpPr>
        <p:spPr>
          <a:xfrm>
            <a:off x="2006953" y="2344871"/>
            <a:ext cx="149000" cy="0"/>
          </a:xfrm>
          <a:prstGeom prst="straightConnector1">
            <a:avLst/>
          </a:prstGeom>
          <a:ln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69A1C9F9-24A0-4E37-B559-211FC62842D3}"/>
              </a:ext>
            </a:extLst>
          </p:cNvPr>
          <p:cNvCxnSpPr/>
          <p:nvPr/>
        </p:nvCxnSpPr>
        <p:spPr>
          <a:xfrm>
            <a:off x="4350992" y="2344871"/>
            <a:ext cx="149000" cy="0"/>
          </a:xfrm>
          <a:prstGeom prst="straightConnector1">
            <a:avLst/>
          </a:prstGeom>
          <a:ln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Скругленный прямоугольник 45">
            <a:extLst>
              <a:ext uri="{FF2B5EF4-FFF2-40B4-BE49-F238E27FC236}">
                <a16:creationId xmlns:a16="http://schemas.microsoft.com/office/drawing/2014/main" id="{EADEE0B3-74C5-470B-934B-F585B84F6169}"/>
              </a:ext>
            </a:extLst>
          </p:cNvPr>
          <p:cNvSpPr/>
          <p:nvPr/>
        </p:nvSpPr>
        <p:spPr bwMode="auto">
          <a:xfrm>
            <a:off x="2397664" y="1757532"/>
            <a:ext cx="1897999" cy="534314"/>
          </a:xfrm>
          <a:prstGeom prst="roundRect">
            <a:avLst>
              <a:gd name="adj" fmla="val 724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defRPr/>
            </a:pPr>
            <a:r>
              <a:rPr lang="ru-RU" altLang="ru-RU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ОБРАБОТКА БАЗЫ, </a:t>
            </a:r>
            <a:endParaRPr lang="en-US" altLang="ru-RU" sz="9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85800" fontAlgn="base">
              <a:defRPr/>
            </a:pPr>
            <a:r>
              <a:rPr lang="ru-RU" altLang="ru-RU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ФОРМАТНЫЙ КОНТРОЛЬ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8F09C5E-F42C-47AD-BE54-935C5E22D538}"/>
              </a:ext>
            </a:extLst>
          </p:cNvPr>
          <p:cNvSpPr txBox="1"/>
          <p:nvPr/>
        </p:nvSpPr>
        <p:spPr>
          <a:xfrm>
            <a:off x="2250521" y="2244829"/>
            <a:ext cx="19949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buFontTx/>
              <a:buAutoNum type="arabicPeriod"/>
              <a:defRPr/>
            </a:pPr>
            <a:r>
              <a:rPr lang="ru-RU" sz="900" dirty="0">
                <a:solidFill>
                  <a:srgbClr val="FF0000"/>
                </a:solidFill>
                <a:latin typeface="Calibri"/>
              </a:rPr>
              <a:t>База </a:t>
            </a:r>
            <a:r>
              <a:rPr lang="ru-RU" sz="900" dirty="0">
                <a:solidFill>
                  <a:srgbClr val="FF0000"/>
                </a:solidFill>
              </a:rPr>
              <a:t>данных, подписанная усиленной электронной цифровой подписью (открепленная ЭЦП)</a:t>
            </a:r>
            <a:endParaRPr lang="en-US" sz="900" dirty="0">
              <a:solidFill>
                <a:srgbClr val="FF0000"/>
              </a:solidFill>
            </a:endParaRPr>
          </a:p>
          <a:p>
            <a:pPr marL="171450" indent="-171450" defTabSz="685800">
              <a:buFontTx/>
              <a:buAutoNum type="arabicPeriod"/>
              <a:defRPr/>
            </a:pPr>
            <a:endParaRPr lang="ru-RU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defTabSz="685800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Пояснительные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записки</a:t>
            </a:r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D76389A1-DFA3-455B-BAD1-41BDEEEDA983}"/>
              </a:ext>
            </a:extLst>
          </p:cNvPr>
          <p:cNvCxnSpPr>
            <a:cxnSpLocks/>
          </p:cNvCxnSpPr>
          <p:nvPr/>
        </p:nvCxnSpPr>
        <p:spPr>
          <a:xfrm>
            <a:off x="2195181" y="2221713"/>
            <a:ext cx="2100483" cy="0"/>
          </a:xfrm>
          <a:prstGeom prst="line">
            <a:avLst/>
          </a:prstGeom>
          <a:ln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Двойная стрелка влево/вправо 102">
            <a:extLst>
              <a:ext uri="{FF2B5EF4-FFF2-40B4-BE49-F238E27FC236}">
                <a16:creationId xmlns:a16="http://schemas.microsoft.com/office/drawing/2014/main" id="{8E345644-3BD9-4817-8B97-CB9697CE24FC}"/>
              </a:ext>
            </a:extLst>
          </p:cNvPr>
          <p:cNvSpPr/>
          <p:nvPr/>
        </p:nvSpPr>
        <p:spPr>
          <a:xfrm>
            <a:off x="2048302" y="3477427"/>
            <a:ext cx="2451690" cy="276959"/>
          </a:xfrm>
          <a:prstGeom prst="leftRightArrow">
            <a:avLst>
              <a:gd name="adj1" fmla="val 53906"/>
              <a:gd name="adj2" fmla="val 50000"/>
            </a:avLst>
          </a:prstGeom>
          <a:solidFill>
            <a:srgbClr val="8497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675" dirty="0">
                <a:solidFill>
                  <a:schemeClr val="bg1"/>
                </a:solidFill>
                <a:latin typeface="Calibri"/>
              </a:rPr>
              <a:t>Система ВКС, текстовые сообщения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7434B737-B9F2-4FEA-B71A-5A6A0C0DA432}"/>
              </a:ext>
            </a:extLst>
          </p:cNvPr>
          <p:cNvSpPr/>
          <p:nvPr/>
        </p:nvSpPr>
        <p:spPr>
          <a:xfrm>
            <a:off x="4844917" y="1815520"/>
            <a:ext cx="2370383" cy="207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r>
              <a:rPr lang="ru-RU" altLang="ru-RU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ЗАЩИЩЕННОЕ </a:t>
            </a:r>
            <a:r>
              <a:rPr lang="ru-RU" altLang="ru-RU" sz="900" b="1" ker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СОЕДИНЕНИЕ </a:t>
            </a:r>
            <a:r>
              <a:rPr lang="en-US" altLang="ru-RU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(VPN-</a:t>
            </a:r>
            <a:r>
              <a:rPr lang="ru-RU" altLang="ru-RU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КАНАЛ)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054E397-8335-4711-ADD7-AB788A276258}"/>
              </a:ext>
            </a:extLst>
          </p:cNvPr>
          <p:cNvSpPr txBox="1"/>
          <p:nvPr/>
        </p:nvSpPr>
        <p:spPr>
          <a:xfrm>
            <a:off x="4583278" y="3467171"/>
            <a:ext cx="271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9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рабочих мест дистанционно,</a:t>
            </a:r>
          </a:p>
          <a:p>
            <a:pPr defTabSz="685800">
              <a:defRPr/>
            </a:pPr>
            <a:r>
              <a:rPr lang="ru-RU" sz="9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обучением специалистов работе в удаленном формате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A401C469-D425-473A-8A3B-52F089A96FE5}"/>
              </a:ext>
            </a:extLst>
          </p:cNvPr>
          <p:cNvSpPr/>
          <p:nvPr/>
        </p:nvSpPr>
        <p:spPr>
          <a:xfrm>
            <a:off x="4608155" y="2122733"/>
            <a:ext cx="7880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defRPr/>
            </a:pPr>
            <a:r>
              <a:rPr lang="ru-RU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МЕДСТАТ</a:t>
            </a:r>
          </a:p>
          <a:p>
            <a:pPr algn="ctr" defTabSz="685800" fontAlgn="base">
              <a:defRPr/>
            </a:pPr>
            <a:r>
              <a:rPr lang="ru-RU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база</a:t>
            </a:r>
            <a:r>
              <a:rPr lang="en-US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данных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D1065EBF-91D3-4CCD-B197-6F4BBCEF7258}"/>
              </a:ext>
            </a:extLst>
          </p:cNvPr>
          <p:cNvSpPr/>
          <p:nvPr/>
        </p:nvSpPr>
        <p:spPr>
          <a:xfrm>
            <a:off x="4485752" y="2670061"/>
            <a:ext cx="10453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Специалист по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приему форм 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(дистанционно)</a:t>
            </a:r>
            <a:endParaRPr lang="en-US" sz="900" b="1" kern="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7CB85437-3478-4C0A-ABB7-88E42020D726}"/>
              </a:ext>
            </a:extLst>
          </p:cNvPr>
          <p:cNvSpPr/>
          <p:nvPr/>
        </p:nvSpPr>
        <p:spPr>
          <a:xfrm>
            <a:off x="5501747" y="2075165"/>
            <a:ext cx="891000" cy="1346790"/>
          </a:xfrm>
          <a:prstGeom prst="roundRect">
            <a:avLst>
              <a:gd name="adj" fmla="val 4227"/>
            </a:avLst>
          </a:prstGeom>
          <a:solidFill>
            <a:srgbClr val="333F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E5B93A6A-2096-4F0E-857B-EE7D2D0FE1A1}"/>
              </a:ext>
            </a:extLst>
          </p:cNvPr>
          <p:cNvSpPr/>
          <p:nvPr/>
        </p:nvSpPr>
        <p:spPr>
          <a:xfrm>
            <a:off x="6539264" y="2075165"/>
            <a:ext cx="891000" cy="1346790"/>
          </a:xfrm>
          <a:prstGeom prst="roundRect">
            <a:avLst>
              <a:gd name="adj" fmla="val 3450"/>
            </a:avLst>
          </a:prstGeom>
          <a:solidFill>
            <a:srgbClr val="333F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F6CC27F-6FD6-4008-91F5-00486D55B39E}"/>
              </a:ext>
            </a:extLst>
          </p:cNvPr>
          <p:cNvSpPr txBox="1"/>
          <p:nvPr/>
        </p:nvSpPr>
        <p:spPr>
          <a:xfrm>
            <a:off x="5531105" y="2135113"/>
            <a:ext cx="8467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ЛОГИЧЕСКИЙ</a:t>
            </a:r>
            <a:br>
              <a:rPr lang="ru-RU" sz="900" dirty="0">
                <a:solidFill>
                  <a:prstClr val="white"/>
                </a:solidFill>
              </a:rPr>
            </a:br>
            <a:r>
              <a:rPr lang="ru-RU" sz="900" dirty="0">
                <a:solidFill>
                  <a:prstClr val="white"/>
                </a:solidFill>
              </a:rPr>
              <a:t>КОНТРОЛЬ</a:t>
            </a:r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C797363A-8751-47EC-9A6B-91B1E7D362E3}"/>
              </a:ext>
            </a:extLst>
          </p:cNvPr>
          <p:cNvCxnSpPr/>
          <p:nvPr/>
        </p:nvCxnSpPr>
        <p:spPr>
          <a:xfrm>
            <a:off x="5494889" y="2486254"/>
            <a:ext cx="9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817FC3D-31EB-4BFE-B59D-CB9105FEE16E}"/>
              </a:ext>
            </a:extLst>
          </p:cNvPr>
          <p:cNvSpPr txBox="1"/>
          <p:nvPr/>
        </p:nvSpPr>
        <p:spPr>
          <a:xfrm>
            <a:off x="5513899" y="2511192"/>
            <a:ext cx="84701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Процесс 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согласования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данных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в режиме 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онлайн и 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офлайн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3E2BF0A-724A-4EC0-AE4E-6F09C2FEFA42}"/>
              </a:ext>
            </a:extLst>
          </p:cNvPr>
          <p:cNvSpPr txBox="1"/>
          <p:nvPr/>
        </p:nvSpPr>
        <p:spPr>
          <a:xfrm>
            <a:off x="6585049" y="2301140"/>
            <a:ext cx="816249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ВНЕСЕНИЕ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ИЗМЕНЕНИЙ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В МЕДСТАТ</a:t>
            </a:r>
          </a:p>
        </p:txBody>
      </p: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4B4244B4-6DAE-47ED-A92C-A73A445798BD}"/>
              </a:ext>
            </a:extLst>
          </p:cNvPr>
          <p:cNvCxnSpPr>
            <a:cxnSpLocks/>
          </p:cNvCxnSpPr>
          <p:nvPr/>
        </p:nvCxnSpPr>
        <p:spPr>
          <a:xfrm>
            <a:off x="6539759" y="2852150"/>
            <a:ext cx="891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84344DC-3D39-4505-BDE9-38434A48BDCF}"/>
              </a:ext>
            </a:extLst>
          </p:cNvPr>
          <p:cNvSpPr txBox="1"/>
          <p:nvPr/>
        </p:nvSpPr>
        <p:spPr>
          <a:xfrm>
            <a:off x="6675281" y="2909086"/>
            <a:ext cx="61747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БАЗА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ru-RU" sz="900" dirty="0">
                <a:solidFill>
                  <a:prstClr val="white"/>
                </a:solidFill>
              </a:rPr>
              <a:t>ДАННЫХ</a:t>
            </a:r>
          </a:p>
        </p:txBody>
      </p: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B48B962F-05CF-42C3-A3AD-4126DEBED2AD}"/>
              </a:ext>
            </a:extLst>
          </p:cNvPr>
          <p:cNvCxnSpPr>
            <a:cxnSpLocks/>
          </p:cNvCxnSpPr>
          <p:nvPr/>
        </p:nvCxnSpPr>
        <p:spPr>
          <a:xfrm>
            <a:off x="7527790" y="2796361"/>
            <a:ext cx="162000" cy="0"/>
          </a:xfrm>
          <a:prstGeom prst="straightConnector1">
            <a:avLst/>
          </a:prstGeom>
          <a:ln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A2AABCD3-5151-4220-9A3F-0BD205D6817E}"/>
              </a:ext>
            </a:extLst>
          </p:cNvPr>
          <p:cNvCxnSpPr/>
          <p:nvPr/>
        </p:nvCxnSpPr>
        <p:spPr>
          <a:xfrm>
            <a:off x="6390265" y="2796361"/>
            <a:ext cx="149000" cy="0"/>
          </a:xfrm>
          <a:prstGeom prst="straightConnector1">
            <a:avLst/>
          </a:prstGeom>
          <a:ln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8FB62022-EE0A-49F6-AB04-7BDC25FF7381}"/>
              </a:ext>
            </a:extLst>
          </p:cNvPr>
          <p:cNvSpPr/>
          <p:nvPr/>
        </p:nvSpPr>
        <p:spPr>
          <a:xfrm>
            <a:off x="2496847" y="4625912"/>
            <a:ext cx="3097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defRPr/>
            </a:pPr>
            <a:r>
              <a:rPr lang="ru-RU" sz="1200" kern="0" dirty="0">
                <a:solidFill>
                  <a:srgbClr val="FF00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Бланк формы, подписанный усиленной электронной цифровой подписью </a:t>
            </a:r>
            <a:r>
              <a:rPr lang="ru-RU" sz="1200" kern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(открепленная ЭЦП)</a:t>
            </a:r>
            <a:endParaRPr lang="ru-RU" sz="1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Скругленный прямоугольник 97">
            <a:extLst>
              <a:ext uri="{FF2B5EF4-FFF2-40B4-BE49-F238E27FC236}">
                <a16:creationId xmlns:a16="http://schemas.microsoft.com/office/drawing/2014/main" id="{86463691-61BD-45E0-82BF-F470CD34D64B}"/>
              </a:ext>
            </a:extLst>
          </p:cNvPr>
          <p:cNvSpPr/>
          <p:nvPr/>
        </p:nvSpPr>
        <p:spPr bwMode="auto">
          <a:xfrm>
            <a:off x="6653798" y="4295311"/>
            <a:ext cx="2103249" cy="515030"/>
          </a:xfrm>
          <a:prstGeom prst="roundRect">
            <a:avLst>
              <a:gd name="adj" fmla="val 8597"/>
            </a:avLst>
          </a:prstGeom>
          <a:solidFill>
            <a:srgbClr val="D6DC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lnSpc>
                <a:spcPct val="150000"/>
              </a:lnSpc>
              <a:defRPr/>
            </a:pPr>
            <a:r>
              <a:rPr lang="ru-RU" altLang="ru-RU" sz="1350" b="1" kern="0" dirty="0">
                <a:solidFill>
                  <a:srgbClr val="333F5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МИНЗДРАВ России</a:t>
            </a:r>
          </a:p>
          <a:p>
            <a:pPr algn="ctr" defTabSz="685800" fontAlgn="base">
              <a:lnSpc>
                <a:spcPct val="150000"/>
              </a:lnSpc>
              <a:defRPr/>
            </a:pPr>
            <a:endParaRPr lang="ru-RU" altLang="ru-RU" sz="1050" b="1" kern="0" dirty="0">
              <a:solidFill>
                <a:prstClr val="black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Скругленный прямоугольник 99">
            <a:extLst>
              <a:ext uri="{FF2B5EF4-FFF2-40B4-BE49-F238E27FC236}">
                <a16:creationId xmlns:a16="http://schemas.microsoft.com/office/drawing/2014/main" id="{F4730A1C-491C-4171-80B1-FB76CF2DB191}"/>
              </a:ext>
            </a:extLst>
          </p:cNvPr>
          <p:cNvSpPr/>
          <p:nvPr/>
        </p:nvSpPr>
        <p:spPr bwMode="auto">
          <a:xfrm>
            <a:off x="7295403" y="4643606"/>
            <a:ext cx="820040" cy="265069"/>
          </a:xfrm>
          <a:prstGeom prst="roundRect">
            <a:avLst>
              <a:gd name="adj" fmla="val 10339"/>
            </a:avLst>
          </a:prstGeom>
          <a:solidFill>
            <a:srgbClr val="DAE3F3"/>
          </a:solidFill>
          <a:ln w="12700">
            <a:solidFill>
              <a:srgbClr val="8497B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ru-RU" altLang="ru-RU" sz="1050" kern="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Росстат</a:t>
            </a:r>
          </a:p>
        </p:txBody>
      </p: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0DF2C6D6-ACF6-44CF-99E8-177BE863F586}"/>
              </a:ext>
            </a:extLst>
          </p:cNvPr>
          <p:cNvCxnSpPr>
            <a:cxnSpLocks/>
          </p:cNvCxnSpPr>
          <p:nvPr/>
        </p:nvCxnSpPr>
        <p:spPr>
          <a:xfrm>
            <a:off x="2051083" y="4569807"/>
            <a:ext cx="4555952" cy="0"/>
          </a:xfrm>
          <a:prstGeom prst="straightConnector1">
            <a:avLst/>
          </a:prstGeom>
          <a:ln w="317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A77665D7-B68B-4E17-83EB-D8EBB66317AF}"/>
              </a:ext>
            </a:extLst>
          </p:cNvPr>
          <p:cNvCxnSpPr>
            <a:cxnSpLocks/>
          </p:cNvCxnSpPr>
          <p:nvPr/>
        </p:nvCxnSpPr>
        <p:spPr>
          <a:xfrm flipH="1" flipV="1">
            <a:off x="2048302" y="4067397"/>
            <a:ext cx="5883897" cy="1"/>
          </a:xfrm>
          <a:prstGeom prst="straightConnector1">
            <a:avLst/>
          </a:prstGeom>
          <a:noFill/>
          <a:ln w="15875" cap="flat" cmpd="sng" algn="ctr">
            <a:solidFill>
              <a:srgbClr val="333F5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0A0E9A6D-8329-45C7-89A4-C84A2519F3DB}"/>
              </a:ext>
            </a:extLst>
          </p:cNvPr>
          <p:cNvCxnSpPr>
            <a:cxnSpLocks/>
          </p:cNvCxnSpPr>
          <p:nvPr/>
        </p:nvCxnSpPr>
        <p:spPr>
          <a:xfrm flipV="1">
            <a:off x="7937145" y="3233508"/>
            <a:ext cx="0" cy="8338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2576CC3D-528F-49DD-B3E7-73788069C6CE}"/>
              </a:ext>
            </a:extLst>
          </p:cNvPr>
          <p:cNvSpPr/>
          <p:nvPr/>
        </p:nvSpPr>
        <p:spPr>
          <a:xfrm>
            <a:off x="2307625" y="4098273"/>
            <a:ext cx="40428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defRPr/>
            </a:pPr>
            <a:r>
              <a:rPr lang="ru-RU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бланк формы в не редактируемом формате </a:t>
            </a:r>
            <a:r>
              <a:rPr lang="ru-RU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с пометкой о сдаче</a:t>
            </a:r>
            <a:r>
              <a:rPr lang="ru-RU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, база данных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D9740BF-064E-46FE-963E-90F3DC547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184" y="71715"/>
            <a:ext cx="571429" cy="66951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53D520B-3B34-423B-8A7D-120BAC96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12" y="2232209"/>
            <a:ext cx="598461" cy="5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1A79AF6E-129B-499C-8C08-3E191579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74" y="4643606"/>
            <a:ext cx="598461" cy="5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7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94D0FC0-48B7-453A-B0FF-FFD71F85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66094D-4CD1-4413-88DB-2282C161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МЕДСТАТ-</a:t>
            </a:r>
            <a:r>
              <a:rPr lang="en-US" sz="2200" dirty="0"/>
              <a:t>WEB </a:t>
            </a:r>
            <a:r>
              <a:rPr lang="ru-RU" sz="2200" dirty="0"/>
              <a:t>согласование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D9740BF-064E-46FE-963E-90F3DC547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184" y="71715"/>
            <a:ext cx="571429" cy="669514"/>
          </a:xfrm>
          <a:prstGeom prst="rect">
            <a:avLst/>
          </a:prstGeom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D1AEE066-53E4-47BB-BD75-9EAF8771E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856" r="17914" b="22867"/>
          <a:stretch/>
        </p:blipFill>
        <p:spPr bwMode="auto">
          <a:xfrm>
            <a:off x="107503" y="958489"/>
            <a:ext cx="8983881" cy="420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24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E341781-A9C5-4A71-AE8D-9F86BE42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BF1A4C3-AC32-BB4C-AAF1-F9096EC0A5A6}" type="slidenum">
              <a:rPr lang="ru-RU" smtClean="0"/>
              <a:t>6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B5AA6-488D-410F-B598-1889BE7F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 реализации усиленной ЭЦП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3D8805A-CB64-4FF5-BD00-D78888859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184" y="71715"/>
            <a:ext cx="571429" cy="66951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0E10E43-600F-4602-B588-E8CC45F9AC42}"/>
              </a:ext>
            </a:extLst>
          </p:cNvPr>
          <p:cNvSpPr/>
          <p:nvPr/>
        </p:nvSpPr>
        <p:spPr>
          <a:xfrm>
            <a:off x="5162879" y="3137155"/>
            <a:ext cx="3109058" cy="16291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D149BEE-E6CF-4B84-A463-9F25AA5B1930}"/>
              </a:ext>
            </a:extLst>
          </p:cNvPr>
          <p:cNvSpPr/>
          <p:nvPr/>
        </p:nvSpPr>
        <p:spPr>
          <a:xfrm>
            <a:off x="828945" y="3148474"/>
            <a:ext cx="3109058" cy="16291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83D41B9B-32B7-40FD-8215-5869B3D19DA5}"/>
              </a:ext>
            </a:extLst>
          </p:cNvPr>
          <p:cNvSpPr/>
          <p:nvPr/>
        </p:nvSpPr>
        <p:spPr>
          <a:xfrm>
            <a:off x="6717408" y="1515732"/>
            <a:ext cx="1008113" cy="10081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98B7ACF4-9D39-4B67-B426-7C9ABC9FE6AF}"/>
              </a:ext>
            </a:extLst>
          </p:cNvPr>
          <p:cNvSpPr/>
          <p:nvPr/>
        </p:nvSpPr>
        <p:spPr>
          <a:xfrm>
            <a:off x="3909823" y="1491051"/>
            <a:ext cx="1024119" cy="10241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02C6D207-4A04-42C3-9FED-BC69B2F49BA0}"/>
              </a:ext>
            </a:extLst>
          </p:cNvPr>
          <p:cNvSpPr/>
          <p:nvPr/>
        </p:nvSpPr>
        <p:spPr>
          <a:xfrm>
            <a:off x="1157815" y="1514934"/>
            <a:ext cx="1024119" cy="10241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Мужской профиль контур">
            <a:extLst>
              <a:ext uri="{FF2B5EF4-FFF2-40B4-BE49-F238E27FC236}">
                <a16:creationId xmlns:a16="http://schemas.microsoft.com/office/drawing/2014/main" id="{88CF69B3-AD4C-46AF-9D66-F2EF8EB2B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9112" y="1679306"/>
            <a:ext cx="693865" cy="693865"/>
          </a:xfrm>
          <a:prstGeom prst="rect">
            <a:avLst/>
          </a:prstGeom>
        </p:spPr>
      </p:pic>
      <p:pic>
        <p:nvPicPr>
          <p:cNvPr id="81" name="Рисунок 80" descr="Документ контур">
            <a:extLst>
              <a:ext uri="{FF2B5EF4-FFF2-40B4-BE49-F238E27FC236}">
                <a16:creationId xmlns:a16="http://schemas.microsoft.com/office/drawing/2014/main" id="{20F26AB4-A487-4E1E-8237-A1C017D06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2075" y="1673303"/>
            <a:ext cx="659614" cy="659614"/>
          </a:xfrm>
          <a:prstGeom prst="rect">
            <a:avLst/>
          </a:prstGeom>
        </p:spPr>
      </p:pic>
      <p:pic>
        <p:nvPicPr>
          <p:cNvPr id="82" name="Рисунок 81" descr="Программист мужской контур">
            <a:extLst>
              <a:ext uri="{FF2B5EF4-FFF2-40B4-BE49-F238E27FC236}">
                <a16:creationId xmlns:a16="http://schemas.microsoft.com/office/drawing/2014/main" id="{CF584036-09F5-4235-8842-7B21E457DF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0330" y="1641948"/>
            <a:ext cx="658219" cy="65821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E7852C8D-ACF8-43EB-BC5A-2C1E463FF0C1}"/>
              </a:ext>
            </a:extLst>
          </p:cNvPr>
          <p:cNvSpPr txBox="1"/>
          <p:nvPr/>
        </p:nvSpPr>
        <p:spPr>
          <a:xfrm>
            <a:off x="3623778" y="1157028"/>
            <a:ext cx="1596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ПАКЕТ ДОКУМЕНТОВ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133A0F-2F44-4369-BB43-82C165A97FE7}"/>
              </a:ext>
            </a:extLst>
          </p:cNvPr>
          <p:cNvSpPr txBox="1"/>
          <p:nvPr/>
        </p:nvSpPr>
        <p:spPr>
          <a:xfrm>
            <a:off x="5940152" y="2584258"/>
            <a:ext cx="251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ЛИЧНЫЙ КАБИНЕТ АДМИНИСТРАТОРА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95AB19A-EA2C-4118-99CA-41D4E184B26B}"/>
              </a:ext>
            </a:extLst>
          </p:cNvPr>
          <p:cNvSpPr txBox="1"/>
          <p:nvPr/>
        </p:nvSpPr>
        <p:spPr>
          <a:xfrm>
            <a:off x="6341799" y="1161572"/>
            <a:ext cx="171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ФГБУ ЦНИИОИЗ МЗ РФ</a:t>
            </a:r>
          </a:p>
        </p:txBody>
      </p:sp>
      <p:sp>
        <p:nvSpPr>
          <p:cNvPr id="86" name="Двойная стрелка влево/вправо 19">
            <a:extLst>
              <a:ext uri="{FF2B5EF4-FFF2-40B4-BE49-F238E27FC236}">
                <a16:creationId xmlns:a16="http://schemas.microsoft.com/office/drawing/2014/main" id="{B189FEEC-C359-4918-B691-E0486DA749CF}"/>
              </a:ext>
            </a:extLst>
          </p:cNvPr>
          <p:cNvSpPr/>
          <p:nvPr/>
        </p:nvSpPr>
        <p:spPr>
          <a:xfrm>
            <a:off x="2340476" y="1972884"/>
            <a:ext cx="1397636" cy="160730"/>
          </a:xfrm>
          <a:prstGeom prst="leftRightArrow">
            <a:avLst/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77A3B42-E7B4-42A2-A58F-D358E4DE0A53}"/>
              </a:ext>
            </a:extLst>
          </p:cNvPr>
          <p:cNvSpPr txBox="1"/>
          <p:nvPr/>
        </p:nvSpPr>
        <p:spPr>
          <a:xfrm>
            <a:off x="2241190" y="1683416"/>
            <a:ext cx="1596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Загрузка документов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3166C53-F58E-4EFD-8098-B9BF0BFCD690}"/>
              </a:ext>
            </a:extLst>
          </p:cNvPr>
          <p:cNvSpPr txBox="1"/>
          <p:nvPr/>
        </p:nvSpPr>
        <p:spPr>
          <a:xfrm>
            <a:off x="5035247" y="1678124"/>
            <a:ext cx="166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Проверка документов</a:t>
            </a:r>
          </a:p>
        </p:txBody>
      </p:sp>
      <p:sp>
        <p:nvSpPr>
          <p:cNvPr id="89" name="Двойная стрелка влево/вправо 22">
            <a:extLst>
              <a:ext uri="{FF2B5EF4-FFF2-40B4-BE49-F238E27FC236}">
                <a16:creationId xmlns:a16="http://schemas.microsoft.com/office/drawing/2014/main" id="{F9D6C96A-9310-4215-A46B-7764D1BA548B}"/>
              </a:ext>
            </a:extLst>
          </p:cNvPr>
          <p:cNvSpPr/>
          <p:nvPr/>
        </p:nvSpPr>
        <p:spPr>
          <a:xfrm>
            <a:off x="5136159" y="1971058"/>
            <a:ext cx="1397636" cy="160730"/>
          </a:xfrm>
          <a:prstGeom prst="leftRightArrow">
            <a:avLst/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760F8DA-195D-4877-9DB4-DC0E204864E5}"/>
              </a:ext>
            </a:extLst>
          </p:cNvPr>
          <p:cNvSpPr txBox="1"/>
          <p:nvPr/>
        </p:nvSpPr>
        <p:spPr>
          <a:xfrm>
            <a:off x="959554" y="3244528"/>
            <a:ext cx="28357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ЭЛЕКТРОННЫЙ ДОКУМЕНТ </a:t>
            </a:r>
            <a:endParaRPr lang="en-US" sz="1400" b="1" dirty="0"/>
          </a:p>
          <a:p>
            <a:r>
              <a:rPr lang="ru-RU" sz="1400" b="1" dirty="0"/>
              <a:t>СОСТОИТ ИЗ ДВУХ ФАЙЛОВ:</a:t>
            </a:r>
            <a:endParaRPr lang="en-US" sz="1400" b="1" dirty="0"/>
          </a:p>
          <a:p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Файла документа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Файла отсоединенной </a:t>
            </a:r>
            <a:endParaRPr lang="en-US" sz="1400" dirty="0"/>
          </a:p>
          <a:p>
            <a:r>
              <a:rPr lang="en-US" sz="1400" dirty="0"/>
              <a:t>       </a:t>
            </a:r>
            <a:r>
              <a:rPr lang="ru-RU" sz="1400" dirty="0"/>
              <a:t>электронной подписи (РК</a:t>
            </a:r>
            <a:r>
              <a:rPr lang="en-US" sz="1400" dirty="0"/>
              <a:t>CS#7)</a:t>
            </a:r>
            <a:endParaRPr lang="ru-RU" sz="1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96879BF-2B33-40F2-9BC1-9D4CF248E587}"/>
              </a:ext>
            </a:extLst>
          </p:cNvPr>
          <p:cNvSpPr txBox="1"/>
          <p:nvPr/>
        </p:nvSpPr>
        <p:spPr>
          <a:xfrm>
            <a:off x="3590179" y="2580501"/>
            <a:ext cx="1663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ПОДПИСАННЫЙ УКЭП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E805919-6C04-4672-B5B4-2A9F38A52522}"/>
              </a:ext>
            </a:extLst>
          </p:cNvPr>
          <p:cNvSpPr txBox="1"/>
          <p:nvPr/>
        </p:nvSpPr>
        <p:spPr>
          <a:xfrm>
            <a:off x="934899" y="2563194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ЛИЧНЫЙ КАБИНЕТ</a:t>
            </a:r>
            <a:br>
              <a:rPr lang="ru-RU" sz="1200" b="1" dirty="0"/>
            </a:br>
            <a:r>
              <a:rPr lang="ru-RU" sz="1200" b="1" dirty="0"/>
              <a:t>СУБЪЕКТА РФ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87179B5-5274-4046-8153-9317C52085D0}"/>
              </a:ext>
            </a:extLst>
          </p:cNvPr>
          <p:cNvSpPr txBox="1"/>
          <p:nvPr/>
        </p:nvSpPr>
        <p:spPr>
          <a:xfrm>
            <a:off x="5210328" y="3378296"/>
            <a:ext cx="30883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Сертификат подписи для расшифровки располагается в отдельном файле с расширением </a:t>
            </a:r>
            <a:r>
              <a:rPr lang="en-US" sz="1400" dirty="0"/>
              <a:t>sig. </a:t>
            </a:r>
            <a:r>
              <a:rPr lang="ru-RU" sz="1400" dirty="0"/>
              <a:t>В нем содержатся мета-данные, ссылающиеся на подписанный файл.</a:t>
            </a: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0DD260B3-4D2C-4569-8CF3-6492CF9E78BE}"/>
              </a:ext>
            </a:extLst>
          </p:cNvPr>
          <p:cNvCxnSpPr>
            <a:cxnSpLocks/>
          </p:cNvCxnSpPr>
          <p:nvPr/>
        </p:nvCxnSpPr>
        <p:spPr>
          <a:xfrm flipV="1">
            <a:off x="2507552" y="2171550"/>
            <a:ext cx="555858" cy="90578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5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2C2C74E-BCBD-4F10-B946-67C9A338D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14534" r="8571" b="31978"/>
          <a:stretch/>
        </p:blipFill>
        <p:spPr bwMode="auto">
          <a:xfrm>
            <a:off x="5169925" y="2433195"/>
            <a:ext cx="3912780" cy="146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E341781-A9C5-4A71-AE8D-9F86BE42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BF1A4C3-AC32-BB4C-AAF1-F9096EC0A5A6}" type="slidenum">
              <a:rPr lang="ru-RU" smtClean="0"/>
              <a:t>7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B5AA6-488D-410F-B598-1889BE7F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контроля данных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3D8805A-CB64-4FF5-BD00-D78888859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184" y="71715"/>
            <a:ext cx="571429" cy="6695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856017-D732-4E38-828C-9BC95EAF7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3284"/>
            <a:ext cx="5148206" cy="2097599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31FE51D7-38BF-429E-B0F2-BB9EF70A6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37692" r="2009" b="4657"/>
          <a:stretch/>
        </p:blipFill>
        <p:spPr bwMode="auto">
          <a:xfrm>
            <a:off x="-1502" y="3328396"/>
            <a:ext cx="445312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22C83AD-A125-4374-A00D-8CD537AEC9C8}"/>
              </a:ext>
            </a:extLst>
          </p:cNvPr>
          <p:cNvGrpSpPr/>
          <p:nvPr/>
        </p:nvGrpSpPr>
        <p:grpSpPr>
          <a:xfrm>
            <a:off x="4115035" y="3627915"/>
            <a:ext cx="4967669" cy="1582876"/>
            <a:chOff x="3275856" y="2640177"/>
            <a:chExt cx="5759757" cy="1800200"/>
          </a:xfrm>
        </p:grpSpPr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id="{896AF046-418F-4AF5-A348-050F71EE6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" t="47660" r="29950" b="17740"/>
            <a:stretch/>
          </p:blipFill>
          <p:spPr bwMode="auto">
            <a:xfrm>
              <a:off x="3275856" y="2640177"/>
              <a:ext cx="5759757" cy="18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DE0F56-76E8-4EE3-8317-2AE4CFAAF417}"/>
                </a:ext>
              </a:extLst>
            </p:cNvPr>
            <p:cNvSpPr txBox="1"/>
            <p:nvPr/>
          </p:nvSpPr>
          <p:spPr>
            <a:xfrm>
              <a:off x="3493321" y="2809148"/>
              <a:ext cx="1005624" cy="23249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71319" tIns="35660" rIns="71319" bIns="35660" rtlCol="0">
              <a:spAutoFit/>
            </a:bodyPr>
            <a:lstStyle/>
            <a:p>
              <a:r>
                <a:rPr lang="ru-RU" sz="800" b="1" dirty="0">
                  <a:solidFill>
                    <a:srgbClr val="FF0000"/>
                  </a:solidFill>
                </a:rPr>
                <a:t>строка и графа</a:t>
              </a: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BA8A616C-BC17-4068-B666-F9048161BC8A}"/>
                </a:ext>
              </a:extLst>
            </p:cNvPr>
            <p:cNvCxnSpPr/>
            <p:nvPr/>
          </p:nvCxnSpPr>
          <p:spPr>
            <a:xfrm>
              <a:off x="4109439" y="3127157"/>
              <a:ext cx="267465" cy="39501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C6D308-11D8-48B6-93D1-2A3A7C1D226B}"/>
                </a:ext>
              </a:extLst>
            </p:cNvPr>
            <p:cNvSpPr txBox="1"/>
            <p:nvPr/>
          </p:nvSpPr>
          <p:spPr>
            <a:xfrm>
              <a:off x="5417687" y="2785648"/>
              <a:ext cx="803237" cy="23249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71319" tIns="35660" rIns="71319" bIns="35660" rtlCol="0">
              <a:spAutoFit/>
            </a:bodyPr>
            <a:lstStyle/>
            <a:p>
              <a:r>
                <a:rPr lang="ru-RU" sz="800" b="1" dirty="0">
                  <a:solidFill>
                    <a:srgbClr val="FF0000"/>
                  </a:solidFill>
                </a:rPr>
                <a:t>изменение</a:t>
              </a:r>
            </a:p>
          </p:txBody>
        </p: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9C1EEC41-A2C1-4F28-A80F-3A3A118D8FA8}"/>
                </a:ext>
              </a:extLst>
            </p:cNvPr>
            <p:cNvCxnSpPr/>
            <p:nvPr/>
          </p:nvCxnSpPr>
          <p:spPr>
            <a:xfrm>
              <a:off x="6122679" y="3105201"/>
              <a:ext cx="267465" cy="39501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1F39B9-F62E-4BED-9AB5-F6E5831F61B5}"/>
                </a:ext>
              </a:extLst>
            </p:cNvPr>
            <p:cNvSpPr txBox="1"/>
            <p:nvPr/>
          </p:nvSpPr>
          <p:spPr>
            <a:xfrm>
              <a:off x="6680877" y="2693075"/>
              <a:ext cx="701042" cy="498363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71319" tIns="35660" rIns="71319" bIns="35660" rtlCol="0">
              <a:spAutoFit/>
            </a:bodyPr>
            <a:lstStyle/>
            <a:p>
              <a:pPr algn="ctr">
                <a:lnSpc>
                  <a:spcPts val="936"/>
                </a:lnSpc>
              </a:pPr>
              <a:r>
                <a:rPr lang="ru-RU" sz="800" b="1" dirty="0">
                  <a:solidFill>
                    <a:srgbClr val="FF0000"/>
                  </a:solidFill>
                </a:rPr>
                <a:t>значение</a:t>
              </a:r>
            </a:p>
            <a:p>
              <a:pPr algn="ctr">
                <a:lnSpc>
                  <a:spcPts val="936"/>
                </a:lnSpc>
              </a:pPr>
              <a:r>
                <a:rPr lang="ru-RU" sz="800" b="1" dirty="0">
                  <a:solidFill>
                    <a:srgbClr val="FF0000"/>
                  </a:solidFill>
                </a:rPr>
                <a:t>текущего</a:t>
              </a:r>
            </a:p>
            <a:p>
              <a:pPr algn="ctr">
                <a:lnSpc>
                  <a:spcPts val="936"/>
                </a:lnSpc>
              </a:pPr>
              <a:r>
                <a:rPr lang="ru-RU" sz="800" b="1" dirty="0">
                  <a:solidFill>
                    <a:srgbClr val="FF0000"/>
                  </a:solidFill>
                </a:rPr>
                <a:t>года</a:t>
              </a:r>
            </a:p>
          </p:txBody>
        </p: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5B06A45E-BFAC-4D9B-8ECF-D562C975D96E}"/>
                </a:ext>
              </a:extLst>
            </p:cNvPr>
            <p:cNvCxnSpPr>
              <a:cxnSpLocks/>
            </p:cNvCxnSpPr>
            <p:nvPr/>
          </p:nvCxnSpPr>
          <p:spPr>
            <a:xfrm>
              <a:off x="7206098" y="3122967"/>
              <a:ext cx="91625" cy="36546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328B07-C467-4867-8BCC-4CA18E80DD00}"/>
                </a:ext>
              </a:extLst>
            </p:cNvPr>
            <p:cNvSpPr txBox="1"/>
            <p:nvPr/>
          </p:nvSpPr>
          <p:spPr>
            <a:xfrm>
              <a:off x="7898948" y="2695194"/>
              <a:ext cx="961539" cy="498363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71319" tIns="35660" rIns="71319" bIns="35660" rtlCol="0">
              <a:spAutoFit/>
            </a:bodyPr>
            <a:lstStyle/>
            <a:p>
              <a:pPr algn="ctr">
                <a:lnSpc>
                  <a:spcPts val="936"/>
                </a:lnSpc>
              </a:pPr>
              <a:r>
                <a:rPr lang="ru-RU" sz="800" b="1" dirty="0">
                  <a:solidFill>
                    <a:srgbClr val="FF0000"/>
                  </a:solidFill>
                </a:rPr>
                <a:t>значение</a:t>
              </a:r>
            </a:p>
            <a:p>
              <a:pPr algn="ctr">
                <a:lnSpc>
                  <a:spcPts val="936"/>
                </a:lnSpc>
              </a:pPr>
              <a:r>
                <a:rPr lang="ru-RU" sz="800" b="1" dirty="0">
                  <a:solidFill>
                    <a:srgbClr val="FF0000"/>
                  </a:solidFill>
                </a:rPr>
                <a:t>предыдущего</a:t>
              </a:r>
            </a:p>
            <a:p>
              <a:pPr algn="ctr">
                <a:lnSpc>
                  <a:spcPts val="936"/>
                </a:lnSpc>
              </a:pPr>
              <a:r>
                <a:rPr lang="ru-RU" sz="800" b="1" dirty="0">
                  <a:solidFill>
                    <a:srgbClr val="FF0000"/>
                  </a:solidFill>
                </a:rPr>
                <a:t>года</a:t>
              </a:r>
            </a:p>
          </p:txBody>
        </p: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3BA58FC7-6C6F-4D4B-9B4B-098BA2F0F7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9518" y="3168476"/>
              <a:ext cx="90199" cy="30948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Скругленный прямоугольник 8">
            <a:extLst>
              <a:ext uri="{FF2B5EF4-FFF2-40B4-BE49-F238E27FC236}">
                <a16:creationId xmlns:a16="http://schemas.microsoft.com/office/drawing/2014/main" id="{557E2169-2E59-45D6-9703-4E5AE870DAA4}"/>
              </a:ext>
            </a:extLst>
          </p:cNvPr>
          <p:cNvSpPr/>
          <p:nvPr/>
        </p:nvSpPr>
        <p:spPr>
          <a:xfrm>
            <a:off x="4784511" y="4977311"/>
            <a:ext cx="3571697" cy="466959"/>
          </a:xfrm>
          <a:prstGeom prst="roundRect">
            <a:avLst>
              <a:gd name="adj" fmla="val 95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1319" tIns="35660" rIns="71319" bIns="35660">
            <a:spAutoFit/>
          </a:bodyPr>
          <a:lstStyle/>
          <a:p>
            <a:pPr algn="ctr">
              <a:defRPr/>
            </a:pPr>
            <a:r>
              <a:rPr lang="ru-RU" sz="1200" dirty="0"/>
              <a:t>Функция сопоставления работает корректно только   </a:t>
            </a:r>
          </a:p>
          <a:p>
            <a:pPr algn="ctr">
              <a:defRPr/>
            </a:pPr>
            <a:r>
              <a:rPr lang="ru-RU" sz="1200" dirty="0"/>
              <a:t> </a:t>
            </a:r>
            <a:r>
              <a:rPr lang="ru-RU" sz="1200" b="1" u="sng" dirty="0">
                <a:solidFill>
                  <a:srgbClr val="0000FF"/>
                </a:solidFill>
              </a:rPr>
              <a:t>если структура таблицы не менялась.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658B2B2-BE82-4FC5-96BA-E3CFE66090A2}"/>
              </a:ext>
            </a:extLst>
          </p:cNvPr>
          <p:cNvSpPr/>
          <p:nvPr/>
        </p:nvSpPr>
        <p:spPr>
          <a:xfrm rot="1731857">
            <a:off x="3175936" y="2014065"/>
            <a:ext cx="117958" cy="140637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E8AA840C-6880-450D-BC20-D8EB21CDD773}"/>
              </a:ext>
            </a:extLst>
          </p:cNvPr>
          <p:cNvSpPr/>
          <p:nvPr/>
        </p:nvSpPr>
        <p:spPr>
          <a:xfrm>
            <a:off x="4600506" y="2087085"/>
            <a:ext cx="91872" cy="147551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: вниз 45">
            <a:extLst>
              <a:ext uri="{FF2B5EF4-FFF2-40B4-BE49-F238E27FC236}">
                <a16:creationId xmlns:a16="http://schemas.microsoft.com/office/drawing/2014/main" id="{DBDFEC79-9C9C-4492-B739-EC996A183366}"/>
              </a:ext>
            </a:extLst>
          </p:cNvPr>
          <p:cNvSpPr/>
          <p:nvPr/>
        </p:nvSpPr>
        <p:spPr>
          <a:xfrm rot="19316944">
            <a:off x="5276035" y="1648634"/>
            <a:ext cx="107566" cy="82283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9F254F72-86B8-472B-8B61-2B2094AA5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16942" r="3564" b="20705"/>
          <a:stretch/>
        </p:blipFill>
        <p:spPr bwMode="auto">
          <a:xfrm>
            <a:off x="5883431" y="947087"/>
            <a:ext cx="3199273" cy="133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id="{24958A91-524E-4C3C-92C8-C7D78F7E0E9E}"/>
              </a:ext>
            </a:extLst>
          </p:cNvPr>
          <p:cNvSpPr/>
          <p:nvPr/>
        </p:nvSpPr>
        <p:spPr>
          <a:xfrm rot="16200000">
            <a:off x="5379687" y="1126504"/>
            <a:ext cx="256980" cy="7199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9553788-37D3-4663-AB8F-4F04C6800E13}"/>
              </a:ext>
            </a:extLst>
          </p:cNvPr>
          <p:cNvSpPr/>
          <p:nvPr/>
        </p:nvSpPr>
        <p:spPr>
          <a:xfrm>
            <a:off x="3203848" y="1849387"/>
            <a:ext cx="994842" cy="155503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89E0635-6C85-439B-B641-9F438996D638}"/>
              </a:ext>
            </a:extLst>
          </p:cNvPr>
          <p:cNvSpPr/>
          <p:nvPr/>
        </p:nvSpPr>
        <p:spPr>
          <a:xfrm>
            <a:off x="4198690" y="1849387"/>
            <a:ext cx="767032" cy="15550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B71436C2-8EA0-49F0-919F-0A7FE821EE4C}"/>
              </a:ext>
            </a:extLst>
          </p:cNvPr>
          <p:cNvSpPr/>
          <p:nvPr/>
        </p:nvSpPr>
        <p:spPr>
          <a:xfrm>
            <a:off x="4216990" y="1580901"/>
            <a:ext cx="767032" cy="258038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459C96BC-9830-43BF-AD1B-78FE0F83F42E}"/>
              </a:ext>
            </a:extLst>
          </p:cNvPr>
          <p:cNvSpPr/>
          <p:nvPr/>
        </p:nvSpPr>
        <p:spPr>
          <a:xfrm>
            <a:off x="4204768" y="1322862"/>
            <a:ext cx="767032" cy="258038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E341781-A9C5-4A71-AE8D-9F86BE42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BF1A4C3-AC32-BB4C-AAF1-F9096EC0A5A6}" type="slidenum">
              <a:rPr lang="ru-RU" smtClean="0"/>
              <a:t>8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B5AA6-488D-410F-B598-1889BE7F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контроля данных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3D8805A-CB64-4FF5-BD00-D78888859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184" y="71715"/>
            <a:ext cx="571429" cy="669514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5E7E6CC-D287-4011-AAE4-3AD722B723B8}"/>
              </a:ext>
            </a:extLst>
          </p:cNvPr>
          <p:cNvGrpSpPr/>
          <p:nvPr/>
        </p:nvGrpSpPr>
        <p:grpSpPr>
          <a:xfrm>
            <a:off x="3105166" y="938022"/>
            <a:ext cx="6038834" cy="4722031"/>
            <a:chOff x="1094724" y="2309289"/>
            <a:chExt cx="6617152" cy="5414811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A145A66-E995-4E03-83F2-123DD0E3EBEC}"/>
                </a:ext>
              </a:extLst>
            </p:cNvPr>
            <p:cNvGrpSpPr/>
            <p:nvPr/>
          </p:nvGrpSpPr>
          <p:grpSpPr>
            <a:xfrm>
              <a:off x="1596259" y="5581913"/>
              <a:ext cx="4949507" cy="2142187"/>
              <a:chOff x="149830" y="809144"/>
              <a:chExt cx="8994171" cy="4905856"/>
            </a:xfrm>
          </p:grpSpPr>
          <p:pic>
            <p:nvPicPr>
              <p:cNvPr id="57" name="Picture 3">
                <a:extLst>
                  <a:ext uri="{FF2B5EF4-FFF2-40B4-BE49-F238E27FC236}">
                    <a16:creationId xmlns:a16="http://schemas.microsoft.com/office/drawing/2014/main" id="{47BC6F8B-56B3-43B0-9479-89D932387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830" y="809144"/>
                <a:ext cx="5502290" cy="2633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E3FB7114-722A-4320-9622-650947ACFAA3}"/>
                  </a:ext>
                </a:extLst>
              </p:cNvPr>
              <p:cNvSpPr/>
              <p:nvPr/>
            </p:nvSpPr>
            <p:spPr>
              <a:xfrm>
                <a:off x="2085911" y="1783409"/>
                <a:ext cx="6504317" cy="31961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27883"/>
                <a:endParaRPr lang="ru-RU" sz="103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59" name="Picture 4">
                <a:extLst>
                  <a:ext uri="{FF2B5EF4-FFF2-40B4-BE49-F238E27FC236}">
                    <a16:creationId xmlns:a16="http://schemas.microsoft.com/office/drawing/2014/main" id="{9F99EAB4-C3B5-4DD8-9CE1-4D53C0D1AF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1751" y="1799475"/>
                <a:ext cx="6356469" cy="3124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5F49368A-CA90-4BF6-9442-626B22F47443}"/>
                  </a:ext>
                </a:extLst>
              </p:cNvPr>
              <p:cNvSpPr/>
              <p:nvPr/>
            </p:nvSpPr>
            <p:spPr>
              <a:xfrm>
                <a:off x="3395897" y="3376983"/>
                <a:ext cx="5748104" cy="23380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27883"/>
                <a:endParaRPr lang="ru-RU" sz="103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61" name="Picture 4">
                <a:extLst>
                  <a:ext uri="{FF2B5EF4-FFF2-40B4-BE49-F238E27FC236}">
                    <a16:creationId xmlns:a16="http://schemas.microsoft.com/office/drawing/2014/main" id="{0B6AE9D7-A861-49F2-930E-4E129E50E1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992"/>
              <a:stretch/>
            </p:blipFill>
            <p:spPr bwMode="auto">
              <a:xfrm>
                <a:off x="3419872" y="3361556"/>
                <a:ext cx="5647108" cy="2353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CB6CD63F-273D-4063-B6D2-1D7DB3FB6007}"/>
                </a:ext>
              </a:extLst>
            </p:cNvPr>
            <p:cNvGrpSpPr/>
            <p:nvPr/>
          </p:nvGrpSpPr>
          <p:grpSpPr>
            <a:xfrm>
              <a:off x="1094724" y="2309289"/>
              <a:ext cx="6617152" cy="3454580"/>
              <a:chOff x="230827" y="1147685"/>
              <a:chExt cx="8589644" cy="4484351"/>
            </a:xfrm>
          </p:grpSpPr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A1D651FD-FB25-4AAD-8074-E0B2CCE55F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7" t="13015" r="1853"/>
              <a:stretch/>
            </p:blipFill>
            <p:spPr bwMode="auto">
              <a:xfrm>
                <a:off x="2282829" y="1147685"/>
                <a:ext cx="6208262" cy="259228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Скругленный прямоугольник 19">
                <a:extLst>
                  <a:ext uri="{FF2B5EF4-FFF2-40B4-BE49-F238E27FC236}">
                    <a16:creationId xmlns:a16="http://schemas.microsoft.com/office/drawing/2014/main" id="{1F839867-EAFA-432E-89E3-6033F2F6B27F}"/>
                  </a:ext>
                </a:extLst>
              </p:cNvPr>
              <p:cNvSpPr/>
              <p:nvPr/>
            </p:nvSpPr>
            <p:spPr>
              <a:xfrm>
                <a:off x="7328322" y="1865041"/>
                <a:ext cx="1008113" cy="348545"/>
              </a:xfrm>
              <a:prstGeom prst="roundRect">
                <a:avLst>
                  <a:gd name="adj" fmla="val 7465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27883">
                  <a:defRPr/>
                </a:pPr>
                <a:endParaRPr lang="ru-RU" sz="1039">
                  <a:noFill/>
                  <a:latin typeface="Calibri" panose="020F0502020204030204"/>
                </a:endParaRPr>
              </a:p>
            </p:txBody>
          </p:sp>
          <p:pic>
            <p:nvPicPr>
              <p:cNvPr id="50" name="Picture 2">
                <a:extLst>
                  <a:ext uri="{FF2B5EF4-FFF2-40B4-BE49-F238E27FC236}">
                    <a16:creationId xmlns:a16="http://schemas.microsoft.com/office/drawing/2014/main" id="{4941CCB2-8E49-49CD-A921-7E4B5563F9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827" y="1688806"/>
                <a:ext cx="4176463" cy="334632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Скругленный прямоугольник 16">
                <a:extLst>
                  <a:ext uri="{FF2B5EF4-FFF2-40B4-BE49-F238E27FC236}">
                    <a16:creationId xmlns:a16="http://schemas.microsoft.com/office/drawing/2014/main" id="{7568EBB2-DA1D-43CC-B728-35E4FC9BB616}"/>
                  </a:ext>
                </a:extLst>
              </p:cNvPr>
              <p:cNvSpPr/>
              <p:nvPr/>
            </p:nvSpPr>
            <p:spPr>
              <a:xfrm>
                <a:off x="254749" y="4738289"/>
                <a:ext cx="1668092" cy="188398"/>
              </a:xfrm>
              <a:prstGeom prst="roundRect">
                <a:avLst>
                  <a:gd name="adj" fmla="val 7465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27883">
                  <a:defRPr/>
                </a:pPr>
                <a:endParaRPr lang="ru-RU" sz="1039">
                  <a:noFill/>
                  <a:latin typeface="Calibri" panose="020F0502020204030204"/>
                </a:endParaRPr>
              </a:p>
            </p:txBody>
          </p:sp>
          <p:pic>
            <p:nvPicPr>
              <p:cNvPr id="56" name="Picture 3">
                <a:extLst>
                  <a:ext uri="{FF2B5EF4-FFF2-40B4-BE49-F238E27FC236}">
                    <a16:creationId xmlns:a16="http://schemas.microsoft.com/office/drawing/2014/main" id="{2A29304D-4B3C-4D3C-AAFD-D3FEB19A5C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21832" r="29616"/>
              <a:stretch/>
            </p:blipFill>
            <p:spPr bwMode="auto">
              <a:xfrm>
                <a:off x="4283968" y="2569468"/>
                <a:ext cx="4536503" cy="306256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" name="Скругленный прямоугольник 17">
              <a:extLst>
                <a:ext uri="{FF2B5EF4-FFF2-40B4-BE49-F238E27FC236}">
                  <a16:creationId xmlns:a16="http://schemas.microsoft.com/office/drawing/2014/main" id="{E1FDAC2B-8235-4121-95CB-974493E796D6}"/>
                </a:ext>
              </a:extLst>
            </p:cNvPr>
            <p:cNvSpPr/>
            <p:nvPr/>
          </p:nvSpPr>
          <p:spPr>
            <a:xfrm>
              <a:off x="3313919" y="4497767"/>
              <a:ext cx="835313" cy="437342"/>
            </a:xfrm>
            <a:prstGeom prst="roundRect">
              <a:avLst>
                <a:gd name="adj" fmla="val 7465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27883">
                <a:defRPr/>
              </a:pPr>
              <a:endParaRPr lang="ru-RU" sz="1247">
                <a:noFill/>
                <a:latin typeface="Calibri" panose="020F0502020204030204"/>
              </a:endParaRPr>
            </a:p>
          </p:txBody>
        </p:sp>
        <p:sp>
          <p:nvSpPr>
            <p:cNvPr id="43" name="Скругленный прямоугольник 17">
              <a:extLst>
                <a:ext uri="{FF2B5EF4-FFF2-40B4-BE49-F238E27FC236}">
                  <a16:creationId xmlns:a16="http://schemas.microsoft.com/office/drawing/2014/main" id="{EFC2CC82-5CE0-4DF8-9C1F-8544B2277375}"/>
                </a:ext>
              </a:extLst>
            </p:cNvPr>
            <p:cNvSpPr/>
            <p:nvPr/>
          </p:nvSpPr>
          <p:spPr>
            <a:xfrm>
              <a:off x="2319456" y="2861914"/>
              <a:ext cx="932155" cy="264422"/>
            </a:xfrm>
            <a:prstGeom prst="roundRect">
              <a:avLst>
                <a:gd name="adj" fmla="val 7465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27883">
                <a:defRPr/>
              </a:pPr>
              <a:endParaRPr lang="ru-RU" sz="1247">
                <a:noFill/>
                <a:latin typeface="Calibri" panose="020F0502020204030204"/>
              </a:endParaRPr>
            </a:p>
          </p:txBody>
        </p:sp>
      </p:grpSp>
      <p:sp>
        <p:nvSpPr>
          <p:cNvPr id="62" name="Скругленный прямоугольник 2">
            <a:extLst>
              <a:ext uri="{FF2B5EF4-FFF2-40B4-BE49-F238E27FC236}">
                <a16:creationId xmlns:a16="http://schemas.microsoft.com/office/drawing/2014/main" id="{3951C937-37F7-4EDD-A789-54188639388B}"/>
              </a:ext>
            </a:extLst>
          </p:cNvPr>
          <p:cNvSpPr/>
          <p:nvPr/>
        </p:nvSpPr>
        <p:spPr>
          <a:xfrm>
            <a:off x="166481" y="1201316"/>
            <a:ext cx="2650331" cy="3932099"/>
          </a:xfrm>
          <a:prstGeom prst="roundRect">
            <a:avLst>
              <a:gd name="adj" fmla="val 56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Направление базы данных в ЦНИИОИЗ необходимо осуществлять только </a:t>
            </a:r>
            <a:r>
              <a:rPr lang="ru-RU" sz="2400" b="1" dirty="0">
                <a:solidFill>
                  <a:srgbClr val="0000FF"/>
                </a:solidFill>
              </a:rPr>
              <a:t>после проведения и анализа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/>
              <a:t>результатов </a:t>
            </a:r>
            <a:r>
              <a:rPr lang="ru-RU" sz="2400" b="1" dirty="0">
                <a:solidFill>
                  <a:srgbClr val="0000FF"/>
                </a:solidFill>
              </a:rPr>
              <a:t>всех видов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8693267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7799</TotalTime>
  <Words>1079</Words>
  <Application>Microsoft Office PowerPoint</Application>
  <PresentationFormat>Экран (16:10)</PresentationFormat>
  <Paragraphs>251</Paragraphs>
  <Slides>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1_Тема Office</vt:lpstr>
      <vt:lpstr>Слайд think-cell</vt:lpstr>
      <vt:lpstr>Информационное взаимодействие между управлением здравоохранения Субъекта РФ и  ФГБУ «ЦНИИОИЗ» Минздрава России</vt:lpstr>
      <vt:lpstr>Формы Годового отчета 2021</vt:lpstr>
      <vt:lpstr>Технологическая схема информационного взаимодействия</vt:lpstr>
      <vt:lpstr>Модель информационного взаимодействия по удаленному согласованию и обработке данных форм годового отчета </vt:lpstr>
      <vt:lpstr>МЕДСТАТ-WEB согласование</vt:lpstr>
      <vt:lpstr>Механизм реализации усиленной ЭЦП</vt:lpstr>
      <vt:lpstr>Проведение контроля данных</vt:lpstr>
      <vt:lpstr>Проведение контроля данных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Никита Голубев</cp:lastModifiedBy>
  <cp:revision>242</cp:revision>
  <cp:lastPrinted>2020-10-21T15:41:06Z</cp:lastPrinted>
  <dcterms:created xsi:type="dcterms:W3CDTF">2019-02-20T10:20:07Z</dcterms:created>
  <dcterms:modified xsi:type="dcterms:W3CDTF">2021-12-09T16:41:57Z</dcterms:modified>
</cp:coreProperties>
</file>