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575" r:id="rId2"/>
    <p:sldId id="637" r:id="rId3"/>
    <p:sldId id="664" r:id="rId4"/>
    <p:sldId id="665" r:id="rId5"/>
    <p:sldId id="667" r:id="rId6"/>
    <p:sldId id="666" r:id="rId7"/>
    <p:sldId id="668" r:id="rId8"/>
    <p:sldId id="639" r:id="rId9"/>
    <p:sldId id="646" r:id="rId10"/>
    <p:sldId id="647" r:id="rId11"/>
    <p:sldId id="648" r:id="rId12"/>
    <p:sldId id="679" r:id="rId13"/>
    <p:sldId id="681" r:id="rId14"/>
    <p:sldId id="678" r:id="rId15"/>
    <p:sldId id="675" r:id="rId16"/>
    <p:sldId id="650" r:id="rId17"/>
    <p:sldId id="674" r:id="rId18"/>
    <p:sldId id="677" r:id="rId19"/>
    <p:sldId id="682" r:id="rId20"/>
    <p:sldId id="657" r:id="rId21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6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А. Шелепова" initials="ЕАШ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426997"/>
    <a:srgbClr val="008000"/>
    <a:srgbClr val="B9E1FD"/>
    <a:srgbClr val="FFFF99"/>
    <a:srgbClr val="CC66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2" autoAdjust="0"/>
    <p:restoredTop sz="99485" autoAdjust="0"/>
  </p:normalViewPr>
  <p:slideViewPr>
    <p:cSldViewPr snapToObjects="1">
      <p:cViewPr varScale="1">
        <p:scale>
          <a:sx n="76" d="100"/>
          <a:sy n="76" d="100"/>
        </p:scale>
        <p:origin x="1698" y="96"/>
      </p:cViewPr>
      <p:guideLst>
        <p:guide orient="horz" pos="2568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4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9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46" tIns="45923" rIns="91846" bIns="459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9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46" tIns="45923" rIns="91846" bIns="459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2427E5-7F4F-4233-9E86-2527C35996D5}" type="datetimeFigureOut">
              <a:rPr lang="ru-RU" altLang="ru-RU"/>
              <a:pPr>
                <a:defRPr/>
              </a:pPr>
              <a:t>08.12.2021</a:t>
            </a:fld>
            <a:endParaRPr lang="ru-RU" alt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631"/>
            <a:ext cx="2972547" cy="499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46" tIns="45923" rIns="91846" bIns="459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46631"/>
            <a:ext cx="2972547" cy="4990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46" tIns="45923" rIns="91846" bIns="459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15163BE-9A36-4D27-8870-6831D79FA0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388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9044"/>
          </a:xfrm>
          <a:prstGeom prst="rect">
            <a:avLst/>
          </a:prstGeom>
        </p:spPr>
        <p:txBody>
          <a:bodyPr vert="horz" wrap="square" lIns="91846" tIns="45923" rIns="91846" bIns="459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9044"/>
          </a:xfrm>
          <a:prstGeom prst="rect">
            <a:avLst/>
          </a:prstGeom>
        </p:spPr>
        <p:txBody>
          <a:bodyPr vert="horz" lIns="91846" tIns="45923" rIns="91846" bIns="459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9F6B1-9090-4137-9CF5-F9DC7F4821B0}" type="datetimeFigureOut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6" tIns="45923" rIns="91846" bIns="4592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6517"/>
            <a:ext cx="5487041" cy="4475394"/>
          </a:xfrm>
          <a:prstGeom prst="rect">
            <a:avLst/>
          </a:prstGeom>
        </p:spPr>
        <p:txBody>
          <a:bodyPr vert="horz" lIns="91846" tIns="45923" rIns="91846" bIns="45923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31"/>
            <a:ext cx="2972547" cy="499044"/>
          </a:xfrm>
          <a:prstGeom prst="rect">
            <a:avLst/>
          </a:prstGeom>
        </p:spPr>
        <p:txBody>
          <a:bodyPr vert="horz" wrap="square" lIns="91846" tIns="45923" rIns="91846" bIns="459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6631"/>
            <a:ext cx="2972547" cy="499044"/>
          </a:xfrm>
          <a:prstGeom prst="rect">
            <a:avLst/>
          </a:prstGeom>
        </p:spPr>
        <p:txBody>
          <a:bodyPr vert="horz" wrap="square" lIns="91846" tIns="45923" rIns="91846" bIns="459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A5C2445-E14B-4FEE-BF6A-E5BAD03746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33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419" indent="-2848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429" indent="-227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442" indent="-227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054" indent="-227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68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76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84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93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7B1DEF2-3DB8-45C6-87F5-5ECD18BE41E9}" type="slidenum">
              <a:rPr lang="ru-RU" alt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3797" name="Номер слайда 3"/>
          <p:cNvSpPr txBox="1">
            <a:spLocks noGrp="1"/>
          </p:cNvSpPr>
          <p:nvPr/>
        </p:nvSpPr>
        <p:spPr bwMode="auto">
          <a:xfrm>
            <a:off x="3883852" y="9446631"/>
            <a:ext cx="2972547" cy="49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46" tIns="45923" rIns="91846" bIns="4592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373E52-7565-457B-A7EA-8D3746C5995B}" type="slidenum">
              <a:rPr lang="ru-RU" altLang="ru-RU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7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04425B-5534-42EF-AA28-C821A71A2BAF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61F86B8-9EDB-4E97-8C43-8253D85353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54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F68373-58CF-497D-9E9E-E6A40CD67BD7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A061FC-B8CE-4C7A-A30A-56CA9087E6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23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EB6EC08-7445-4209-A925-ADFB3362F425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C77C2BA-FB8B-4685-8608-F70630376C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6049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C042D4-8C3B-407B-8FCB-718821AF03DD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C7FFE8-1FC9-4CBB-B873-D4AE23C07C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755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ADE3-3EEF-4D40-A18E-0C98D2E909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877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9D7EB08-6F85-44E9-B5A0-3862B5A51C87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084EFC-BB70-4CBF-B9EA-5B1964E241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50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7ADA5C2-88C4-48CB-839F-C98081875B80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FA9FFAA-0A0A-4E25-9FC7-4C28F4642F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81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72DDD4-7B9F-43DB-AF36-51C2C7AB50E8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1159EC-5277-46E0-907B-10BB001049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30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657237-0AA3-49B5-9205-89BB6A13CEDB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18B84E-6545-4C58-B090-BC4C74866D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6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6BD1D0-5881-4095-A9DD-4BA98D516AEE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6CF34B-BC21-4BE7-8D61-B83EB59191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318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098282-DB10-4905-9B8D-5029D4E6B926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8B1D2C-4F19-456F-99D5-2C2264F2A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5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52EA27-1FBF-43DD-B505-306A13B68638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693372-B4EC-45F6-A198-08265E2109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3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896992-CE98-47BD-9991-95B2D874A3EC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21E4338-C834-4E77-A2DF-1ADA816FBD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494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C3ED91-4089-43E8-9136-8CA538EB13E0}" type="datetime1">
              <a:rPr lang="ru-RU"/>
              <a:pPr>
                <a:defRPr/>
              </a:pPr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13B4837-6CE5-427B-98C3-4AC7D8764E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-180528" y="3140967"/>
            <a:ext cx="9324528" cy="1800201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100000"/>
              </a:spcBef>
              <a:defRPr/>
            </a:pPr>
            <a: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Формы №№1-Дети(здрав), 16-ВН, 1-РБ </a:t>
            </a:r>
            <a:br>
              <a:rPr lang="ru-RU" alt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endParaRPr lang="ru-RU" alt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99818" y="4221088"/>
            <a:ext cx="3672408" cy="2088209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>
                <a:solidFill>
                  <a:schemeClr val="bg1"/>
                </a:solidFill>
              </a:rPr>
              <a:t>Т.А. Семенова</a:t>
            </a:r>
          </a:p>
          <a:p>
            <a:pPr algn="l" eaLnBrk="1" hangingPunct="1">
              <a:defRPr/>
            </a:pPr>
            <a:r>
              <a:rPr lang="ru-RU" sz="1800" b="1" dirty="0">
                <a:solidFill>
                  <a:schemeClr val="bg1"/>
                </a:solidFill>
              </a:rPr>
              <a:t>Ведущий специалист</a:t>
            </a:r>
          </a:p>
          <a:p>
            <a:pPr algn="l" eaLnBrk="1" hangingPunct="1">
              <a:defRPr/>
            </a:pPr>
            <a:r>
              <a:rPr lang="ru-RU" sz="1800" b="1" dirty="0">
                <a:solidFill>
                  <a:schemeClr val="bg1"/>
                </a:solidFill>
              </a:rPr>
              <a:t> Управления статистики    ФГБУ «ЦНИИОИЗ» Минздрава России</a:t>
            </a:r>
          </a:p>
          <a:p>
            <a:pPr algn="l" eaLnBrk="1" hangingPunct="1">
              <a:defRPr/>
            </a:pPr>
            <a:endParaRPr lang="ru-RU" sz="1400" b="1" dirty="0">
              <a:solidFill>
                <a:schemeClr val="bg1"/>
              </a:solidFill>
            </a:endParaRPr>
          </a:p>
          <a:p>
            <a:pPr algn="l" eaLnBrk="1" hangingPunct="1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3643313" y="6448425"/>
            <a:ext cx="2224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FFFFFF"/>
                </a:solidFill>
                <a:latin typeface="Arial" charset="0"/>
              </a:rPr>
              <a:t>Москва, 2021</a:t>
            </a:r>
          </a:p>
        </p:txBody>
      </p:sp>
    </p:spTree>
    <p:extLst>
      <p:ext uri="{BB962C8B-B14F-4D97-AF65-F5344CB8AC3E}">
        <p14:creationId xmlns:p14="http://schemas.microsoft.com/office/powerpoint/2010/main" val="2011358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Ф№16-ВН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заполняется полностью. В случае, если есть незаполненные строки, то на этот случай должны быть представлены пояснительные записки.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строка 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– «Отпуск по беременности и родам».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Если есть женщины, рожавшие в возрасте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50-59 лет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должны быть предоставлены документы, подтверждающие факт родов (№ больничного листа, выписка из родильного дома).  В этой строке не должны указываться отпуска по уходу за малолетними детьми.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Особое внимание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: по строкам 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03 - 04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 из них: туберкулез » -                   средняя длительность листка временной нетрудоспособности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не менее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дней;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по строкам </a:t>
            </a:r>
            <a:r>
              <a:rPr 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</a:t>
            </a:r>
            <a:r>
              <a:rPr lang="ru-RU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 из них: аборты (из стр.</a:t>
            </a:r>
            <a:r>
              <a:rPr 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 »- средняя длительность листка временной нетрудоспособности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3-5 дней (э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та строка выделяется отдельно из строки 45 и не включается в строку </a:t>
            </a:r>
            <a:r>
              <a:rPr lang="ru-RU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60.</a:t>
            </a:r>
            <a:endParaRPr lang="ru-RU" sz="1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8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39552" y="457200"/>
            <a:ext cx="8229600" cy="5410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Листки нетрудоспособности, выданные по причинам иных обстоятельств   (протезирование, донорство, обследования, в результате которых пациенту  был поставлен диагноз «здоров» и т.д.) включать в строки </a:t>
            </a:r>
            <a:r>
              <a:rPr lang="ru-R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59-60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код по МКБ-10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Z00-Z99)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/>
              <a:t>Случаи временной нетрудоспособности, связанные с заболеванием</a:t>
            </a:r>
          </a:p>
          <a:p>
            <a:r>
              <a:rPr lang="en-US" sz="2000" b="1" dirty="0"/>
              <a:t>COVID-19 </a:t>
            </a:r>
            <a:r>
              <a:rPr lang="ru-RU" sz="2000" dirty="0"/>
              <a:t>указываются в итоговых строках </a:t>
            </a:r>
            <a:r>
              <a:rPr lang="ru-RU" sz="2000" b="1" dirty="0">
                <a:solidFill>
                  <a:schemeClr val="accent1"/>
                </a:solidFill>
              </a:rPr>
              <a:t>50-51</a:t>
            </a:r>
            <a:r>
              <a:rPr lang="en-US" sz="2000" b="1" dirty="0"/>
              <a:t> </a:t>
            </a:r>
            <a:r>
              <a:rPr lang="ru-RU" sz="2000" dirty="0"/>
              <a:t>(всего по заболеваниям);       </a:t>
            </a:r>
            <a:r>
              <a:rPr lang="ru-RU" sz="2000" b="1" dirty="0">
                <a:solidFill>
                  <a:schemeClr val="accent1"/>
                </a:solidFill>
              </a:rPr>
              <a:t>57-58</a:t>
            </a:r>
            <a:r>
              <a:rPr lang="ru-RU" sz="2000" dirty="0"/>
              <a:t> (карантин).</a:t>
            </a:r>
            <a:endParaRPr lang="en-US" sz="2000" dirty="0"/>
          </a:p>
          <a:p>
            <a:r>
              <a:rPr lang="ru-RU" sz="2000" dirty="0"/>
              <a:t>Разница суммы строк </a:t>
            </a:r>
            <a:r>
              <a:rPr lang="ru-RU" sz="2000" b="1" dirty="0">
                <a:solidFill>
                  <a:schemeClr val="accent1"/>
                </a:solidFill>
              </a:rPr>
              <a:t>01-48</a:t>
            </a:r>
            <a:r>
              <a:rPr lang="ru-RU" sz="2000" dirty="0"/>
              <a:t> и </a:t>
            </a:r>
            <a:r>
              <a:rPr lang="ru-RU" sz="2000" b="1" dirty="0">
                <a:solidFill>
                  <a:schemeClr val="accent1"/>
                </a:solidFill>
              </a:rPr>
              <a:t>02-49</a:t>
            </a:r>
            <a:r>
              <a:rPr lang="ru-RU" sz="2000" dirty="0"/>
              <a:t> с итоговыми строками </a:t>
            </a:r>
            <a:r>
              <a:rPr lang="ru-RU" sz="2000" b="1" dirty="0">
                <a:solidFill>
                  <a:schemeClr val="accent1"/>
                </a:solidFill>
              </a:rPr>
              <a:t>50-51</a:t>
            </a:r>
          </a:p>
          <a:p>
            <a:r>
              <a:rPr lang="ru-RU" sz="2000" dirty="0"/>
              <a:t>соответственно указывает на случаи временной нетрудоспособности</a:t>
            </a:r>
          </a:p>
          <a:p>
            <a:r>
              <a:rPr lang="ru-RU" sz="2000" dirty="0"/>
              <a:t>по заболеванию</a:t>
            </a:r>
            <a:r>
              <a:rPr lang="en-US" sz="2000" dirty="0"/>
              <a:t> </a:t>
            </a:r>
            <a:r>
              <a:rPr lang="en-US" sz="2000" b="1" dirty="0"/>
              <a:t>COVID-19 </a:t>
            </a:r>
            <a:r>
              <a:rPr lang="en-US" sz="2000" dirty="0"/>
              <a:t>(U07</a:t>
            </a:r>
            <a:r>
              <a:rPr lang="ru-RU" sz="2000" dirty="0"/>
              <a:t>.</a:t>
            </a:r>
            <a:r>
              <a:rPr lang="en-US" sz="2000" dirty="0"/>
              <a:t>1-U07</a:t>
            </a:r>
            <a:r>
              <a:rPr lang="ru-RU" sz="2000" dirty="0"/>
              <a:t>.</a:t>
            </a:r>
            <a:r>
              <a:rPr lang="en-US" sz="2000" dirty="0"/>
              <a:t>2)</a:t>
            </a:r>
            <a:r>
              <a:rPr lang="ru-RU" sz="2000" dirty="0"/>
              <a:t>. </a:t>
            </a:r>
          </a:p>
          <a:p>
            <a:r>
              <a:rPr lang="ru-RU" sz="2000" dirty="0"/>
              <a:t>В отчетной форме </a:t>
            </a:r>
            <a:r>
              <a:rPr lang="ru-RU" sz="2000" b="1" dirty="0"/>
              <a:t>16-ВН </a:t>
            </a:r>
            <a:r>
              <a:rPr lang="ru-RU" sz="2000" dirty="0"/>
              <a:t>вводится новая таблица </a:t>
            </a:r>
            <a:r>
              <a:rPr lang="ru-RU" sz="2000" b="1" dirty="0"/>
              <a:t>1001, </a:t>
            </a:r>
            <a:r>
              <a:rPr lang="ru-RU" sz="2000" dirty="0"/>
              <a:t>в которой указывается число дней и число случаев временной нетрудоспособности по заболеванию </a:t>
            </a:r>
            <a:r>
              <a:rPr lang="en-US" sz="2000" b="1" dirty="0"/>
              <a:t>COVID-19</a:t>
            </a:r>
            <a:r>
              <a:rPr lang="ru-RU" sz="2000" b="1" dirty="0"/>
              <a:t> </a:t>
            </a:r>
            <a:r>
              <a:rPr lang="ru-RU" sz="2000" dirty="0"/>
              <a:t>и карантин                   по </a:t>
            </a:r>
            <a:r>
              <a:rPr lang="en-US" sz="2000" b="1" dirty="0"/>
              <a:t>COVID-19</a:t>
            </a:r>
            <a:r>
              <a:rPr lang="ru-RU" sz="2000" dirty="0"/>
              <a:t>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03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B24F9E1-DB04-4FA1-9A86-B455D9C798BA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sz="2800" b="1" dirty="0"/>
              <a:t>Нетрудоспособность по заболеванию </a:t>
            </a:r>
            <a:r>
              <a:rPr lang="en-US" sz="2800" b="1" dirty="0"/>
              <a:t>COVID-19</a:t>
            </a:r>
            <a:r>
              <a:rPr lang="ru-RU" sz="2800" b="1" dirty="0"/>
              <a:t>                </a:t>
            </a:r>
            <a:r>
              <a:rPr lang="en-US" sz="2800" b="1" dirty="0"/>
              <a:t> </a:t>
            </a:r>
            <a:r>
              <a:rPr lang="ru-RU" sz="2400" dirty="0"/>
              <a:t>Данные выделяются из стр.</a:t>
            </a:r>
            <a:r>
              <a:rPr lang="ru-RU" sz="2400" b="1" dirty="0">
                <a:solidFill>
                  <a:schemeClr val="accent1"/>
                </a:solidFill>
              </a:rPr>
              <a:t>50-51 таб.1000 и</a:t>
            </a:r>
            <a:r>
              <a:rPr lang="ru-RU" sz="2400" dirty="0"/>
              <a:t> указываются  в таблице </a:t>
            </a:r>
            <a:r>
              <a:rPr lang="ru-RU" sz="2400" b="1" dirty="0"/>
              <a:t>1001</a:t>
            </a:r>
            <a:r>
              <a:rPr lang="ru-RU" sz="2400" dirty="0"/>
              <a:t> по строкам </a:t>
            </a:r>
            <a:r>
              <a:rPr lang="ru-RU" sz="2400" b="1" dirty="0">
                <a:solidFill>
                  <a:schemeClr val="accent1"/>
                </a:solidFill>
              </a:rPr>
              <a:t>50.1-51.1</a:t>
            </a:r>
            <a:r>
              <a:rPr lang="ru-RU" sz="2400" b="1" dirty="0"/>
              <a:t>.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dirty="0"/>
              <a:t>Из этих строк      (</a:t>
            </a:r>
            <a:r>
              <a:rPr lang="ru-RU" sz="2400" b="1" dirty="0">
                <a:solidFill>
                  <a:schemeClr val="accent1"/>
                </a:solidFill>
              </a:rPr>
              <a:t>50.1-51.1</a:t>
            </a:r>
            <a:r>
              <a:rPr lang="ru-RU" sz="2400" dirty="0"/>
              <a:t>) нужно выделить нетрудоспособность у медицинских работников и указать в строках </a:t>
            </a:r>
            <a:r>
              <a:rPr lang="ru-RU" sz="2400" b="1" dirty="0">
                <a:solidFill>
                  <a:schemeClr val="accent1"/>
                </a:solidFill>
              </a:rPr>
              <a:t>50.2-51.2.</a:t>
            </a:r>
          </a:p>
          <a:p>
            <a:r>
              <a:rPr lang="ru-RU" sz="2800" b="1" dirty="0"/>
              <a:t>Освобождение от работы в связи с карантином                   по </a:t>
            </a:r>
            <a:r>
              <a:rPr lang="en-US" sz="2800" b="1" dirty="0"/>
              <a:t>COVID-19</a:t>
            </a:r>
            <a:r>
              <a:rPr lang="ru-RU" sz="2800" b="1" dirty="0"/>
              <a:t>.    </a:t>
            </a:r>
            <a:r>
              <a:rPr lang="ru-RU" sz="2400" dirty="0"/>
              <a:t>Данные выделяются из стр.</a:t>
            </a:r>
            <a:r>
              <a:rPr lang="ru-RU" sz="2400" b="1" dirty="0">
                <a:solidFill>
                  <a:schemeClr val="accent1"/>
                </a:solidFill>
              </a:rPr>
              <a:t>57-58 таб.1000 </a:t>
            </a:r>
            <a:r>
              <a:rPr lang="ru-RU" sz="2400" dirty="0"/>
              <a:t>и указываются в таблице </a:t>
            </a:r>
            <a:r>
              <a:rPr lang="ru-RU" sz="2400" b="1" dirty="0"/>
              <a:t>1001</a:t>
            </a:r>
            <a:r>
              <a:rPr lang="ru-RU" sz="2400" dirty="0"/>
              <a:t> по строкам </a:t>
            </a:r>
            <a:r>
              <a:rPr lang="ru-RU" sz="2400" b="1" dirty="0">
                <a:solidFill>
                  <a:schemeClr val="accent1"/>
                </a:solidFill>
              </a:rPr>
              <a:t>57.1-58.1.</a:t>
            </a:r>
            <a:r>
              <a:rPr lang="ru-RU" sz="2400" dirty="0"/>
              <a:t> Из этих строк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dirty="0"/>
              <a:t>(</a:t>
            </a:r>
            <a:r>
              <a:rPr lang="ru-RU" sz="2400" b="1" dirty="0">
                <a:solidFill>
                  <a:schemeClr val="accent1"/>
                </a:solidFill>
              </a:rPr>
              <a:t>57.1-58.1.</a:t>
            </a:r>
            <a:r>
              <a:rPr lang="ru-RU" sz="2400" dirty="0"/>
              <a:t>) нужно выделить нетрудоспособность у медицинских работников и указать в строках </a:t>
            </a:r>
            <a:r>
              <a:rPr lang="ru-RU" sz="2400" b="1" dirty="0">
                <a:solidFill>
                  <a:schemeClr val="accent1"/>
                </a:solidFill>
              </a:rPr>
              <a:t>57.2-58.2</a:t>
            </a:r>
          </a:p>
          <a:p>
            <a:r>
              <a:rPr lang="ru-RU" sz="2400" dirty="0">
                <a:solidFill>
                  <a:schemeClr val="accent1"/>
                </a:solidFill>
              </a:rPr>
              <a:t>                       </a:t>
            </a:r>
            <a:r>
              <a:rPr lang="ru-RU" sz="2800" b="1" dirty="0"/>
              <a:t>Методика условий контроля</a:t>
            </a:r>
          </a:p>
          <a:p>
            <a:r>
              <a:rPr lang="ru-RU" sz="2000" dirty="0"/>
              <a:t>Ф.161.таб.1001,стр.501 </a:t>
            </a:r>
            <a:r>
              <a:rPr lang="en-US" sz="2000" dirty="0"/>
              <a:t>&lt;</a:t>
            </a:r>
            <a:r>
              <a:rPr lang="ru-RU" sz="2000" dirty="0"/>
              <a:t>  ф.161,таб.1000,стр.50   по графам 5:16</a:t>
            </a:r>
          </a:p>
          <a:p>
            <a:r>
              <a:rPr lang="ru-RU" sz="2000" dirty="0"/>
              <a:t>                              стр.511 </a:t>
            </a:r>
            <a:r>
              <a:rPr lang="en-US" sz="2000" dirty="0"/>
              <a:t>&lt;</a:t>
            </a:r>
            <a:r>
              <a:rPr lang="ru-RU" sz="2000" dirty="0"/>
              <a:t>  ф.161,таб.1000,стр.51  по графам 5:16</a:t>
            </a:r>
          </a:p>
          <a:p>
            <a:r>
              <a:rPr lang="ru-RU" sz="2000" dirty="0"/>
              <a:t>                              стр.571 </a:t>
            </a:r>
            <a:r>
              <a:rPr lang="en-US" sz="2000" dirty="0"/>
              <a:t>&lt;</a:t>
            </a:r>
            <a:r>
              <a:rPr lang="ru-RU" sz="2000" dirty="0"/>
              <a:t>  ф.161,таб.1000,стр.57  по графам 5:16</a:t>
            </a:r>
          </a:p>
          <a:p>
            <a:r>
              <a:rPr lang="ru-RU" sz="2000" dirty="0"/>
              <a:t>                              стр.581 </a:t>
            </a:r>
            <a:r>
              <a:rPr lang="en-US" sz="2000" dirty="0"/>
              <a:t>&lt;</a:t>
            </a:r>
            <a:r>
              <a:rPr lang="ru-RU" sz="2000" dirty="0"/>
              <a:t>  ф.161,таб.1000,стр.58  по графам 5:16</a:t>
            </a: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081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995C445A-8383-4EC6-9238-E9B7567D356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11560" y="620688"/>
            <a:ext cx="8229600" cy="5410200"/>
          </a:xfrm>
        </p:spPr>
        <p:txBody>
          <a:bodyPr/>
          <a:lstStyle/>
          <a:p>
            <a:endParaRPr lang="ru-RU" sz="2000" dirty="0">
              <a:solidFill>
                <a:schemeClr val="accent1"/>
              </a:solidFill>
            </a:endParaRPr>
          </a:p>
          <a:p>
            <a:r>
              <a:rPr lang="ru-RU" sz="2000" dirty="0"/>
              <a:t>Ф.161.таб.1001,графа 6 = графа 7П16                           по строкам 501</a:t>
            </a:r>
          </a:p>
          <a:p>
            <a:r>
              <a:rPr lang="ru-RU" sz="2000" dirty="0"/>
              <a:t>                                                                                                по строкам 511</a:t>
            </a:r>
          </a:p>
          <a:p>
            <a:r>
              <a:rPr lang="ru-RU" sz="2000" dirty="0"/>
              <a:t>                                                                                                по строкам 571</a:t>
            </a:r>
          </a:p>
          <a:p>
            <a:r>
              <a:rPr lang="ru-RU" sz="2000" dirty="0"/>
              <a:t>                                                                                                по строкам 581</a:t>
            </a:r>
          </a:p>
          <a:p>
            <a:endParaRPr lang="ru-RU" sz="2000" dirty="0"/>
          </a:p>
          <a:p>
            <a:r>
              <a:rPr lang="ru-RU" sz="2000" dirty="0"/>
              <a:t>Ф.161.таб.1001,стр.502 </a:t>
            </a:r>
            <a:r>
              <a:rPr lang="en-US" sz="2000" dirty="0"/>
              <a:t>&lt;</a:t>
            </a:r>
            <a:r>
              <a:rPr lang="ru-RU" sz="2000" dirty="0"/>
              <a:t>  ф.161,таб.1001,стр.501          по графам 5:16</a:t>
            </a:r>
          </a:p>
          <a:p>
            <a:r>
              <a:rPr lang="ru-RU" sz="2000" dirty="0"/>
              <a:t>                              стр.512 </a:t>
            </a:r>
            <a:r>
              <a:rPr lang="en-US" sz="2000" dirty="0"/>
              <a:t>&lt;</a:t>
            </a:r>
            <a:r>
              <a:rPr lang="ru-RU" sz="2000" dirty="0"/>
              <a:t> ф.161,таб.1001,стр.511          по графам 5:16</a:t>
            </a:r>
          </a:p>
          <a:p>
            <a:r>
              <a:rPr lang="ru-RU" sz="2000" dirty="0"/>
              <a:t>                              стр.572 </a:t>
            </a:r>
            <a:r>
              <a:rPr lang="en-US" sz="2000" dirty="0"/>
              <a:t>&lt;</a:t>
            </a:r>
            <a:r>
              <a:rPr lang="ru-RU" sz="2000" dirty="0"/>
              <a:t> ф.161,таб.1001,стр.571          по графам 5:16</a:t>
            </a:r>
          </a:p>
          <a:p>
            <a:r>
              <a:rPr lang="ru-RU" sz="2000" dirty="0"/>
              <a:t>                              стр.582 </a:t>
            </a:r>
            <a:r>
              <a:rPr lang="en-US" sz="2000" dirty="0"/>
              <a:t>&lt;</a:t>
            </a:r>
            <a:r>
              <a:rPr lang="ru-RU" sz="2000" dirty="0"/>
              <a:t> ф.161,таб.1001,стр.581          по графам 5:16</a:t>
            </a:r>
          </a:p>
          <a:p>
            <a:endParaRPr lang="ru-RU" sz="1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900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886F372-A85B-450B-9801-C5DFC9455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98512"/>
          </a:xfrm>
        </p:spPr>
        <p:txBody>
          <a:bodyPr/>
          <a:lstStyle/>
          <a:p>
            <a:pPr algn="l"/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(1001)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BEAF96FF-26DA-4FA5-92E9-DAAD28B105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z="800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1B5D38A-5AC1-4FA8-A0D1-463F3BA88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7705"/>
              </p:ext>
            </p:extLst>
          </p:nvPr>
        </p:nvGraphicFramePr>
        <p:xfrm>
          <a:off x="457198" y="1340768"/>
          <a:ext cx="8435283" cy="4615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4522">
                  <a:extLst>
                    <a:ext uri="{9D8B030D-6E8A-4147-A177-3AD203B41FA5}">
                      <a16:colId xmlns:a16="http://schemas.microsoft.com/office/drawing/2014/main" val="289045503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48936721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347375056"/>
                    </a:ext>
                  </a:extLst>
                </a:gridCol>
                <a:gridCol w="356378">
                  <a:extLst>
                    <a:ext uri="{9D8B030D-6E8A-4147-A177-3AD203B41FA5}">
                      <a16:colId xmlns:a16="http://schemas.microsoft.com/office/drawing/2014/main" val="4190580375"/>
                    </a:ext>
                  </a:extLst>
                </a:gridCol>
                <a:gridCol w="666438">
                  <a:extLst>
                    <a:ext uri="{9D8B030D-6E8A-4147-A177-3AD203B41FA5}">
                      <a16:colId xmlns:a16="http://schemas.microsoft.com/office/drawing/2014/main" val="703772546"/>
                    </a:ext>
                  </a:extLst>
                </a:gridCol>
                <a:gridCol w="593261">
                  <a:extLst>
                    <a:ext uri="{9D8B030D-6E8A-4147-A177-3AD203B41FA5}">
                      <a16:colId xmlns:a16="http://schemas.microsoft.com/office/drawing/2014/main" val="2760616467"/>
                    </a:ext>
                  </a:extLst>
                </a:gridCol>
                <a:gridCol w="518515">
                  <a:extLst>
                    <a:ext uri="{9D8B030D-6E8A-4147-A177-3AD203B41FA5}">
                      <a16:colId xmlns:a16="http://schemas.microsoft.com/office/drawing/2014/main" val="647189956"/>
                    </a:ext>
                  </a:extLst>
                </a:gridCol>
                <a:gridCol w="518515">
                  <a:extLst>
                    <a:ext uri="{9D8B030D-6E8A-4147-A177-3AD203B41FA5}">
                      <a16:colId xmlns:a16="http://schemas.microsoft.com/office/drawing/2014/main" val="2282410751"/>
                    </a:ext>
                  </a:extLst>
                </a:gridCol>
                <a:gridCol w="414499">
                  <a:extLst>
                    <a:ext uri="{9D8B030D-6E8A-4147-A177-3AD203B41FA5}">
                      <a16:colId xmlns:a16="http://schemas.microsoft.com/office/drawing/2014/main" val="2395731316"/>
                    </a:ext>
                  </a:extLst>
                </a:gridCol>
                <a:gridCol w="489244">
                  <a:extLst>
                    <a:ext uri="{9D8B030D-6E8A-4147-A177-3AD203B41FA5}">
                      <a16:colId xmlns:a16="http://schemas.microsoft.com/office/drawing/2014/main" val="283009453"/>
                    </a:ext>
                  </a:extLst>
                </a:gridCol>
                <a:gridCol w="489244">
                  <a:extLst>
                    <a:ext uri="{9D8B030D-6E8A-4147-A177-3AD203B41FA5}">
                      <a16:colId xmlns:a16="http://schemas.microsoft.com/office/drawing/2014/main" val="4071516979"/>
                    </a:ext>
                  </a:extLst>
                </a:gridCol>
                <a:gridCol w="414499">
                  <a:extLst>
                    <a:ext uri="{9D8B030D-6E8A-4147-A177-3AD203B41FA5}">
                      <a16:colId xmlns:a16="http://schemas.microsoft.com/office/drawing/2014/main" val="3698877829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2025794585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2325996720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3892508174"/>
                    </a:ext>
                  </a:extLst>
                </a:gridCol>
                <a:gridCol w="415022">
                  <a:extLst>
                    <a:ext uri="{9D8B030D-6E8A-4147-A177-3AD203B41FA5}">
                      <a16:colId xmlns:a16="http://schemas.microsoft.com/office/drawing/2014/main" val="1628371444"/>
                    </a:ext>
                  </a:extLst>
                </a:gridCol>
              </a:tblGrid>
              <a:tr h="216342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Причина нетрудоспособности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Шифр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МКБ Х пересмотра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</a:t>
                      </a:r>
                    </a:p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</a:t>
                      </a:r>
                      <a:r>
                        <a:rPr lang="ru-RU" sz="1000" dirty="0" err="1">
                          <a:effectLst/>
                        </a:rPr>
                        <a:t>стро</a:t>
                      </a:r>
                      <a:r>
                        <a:rPr lang="en-US" sz="1000" dirty="0">
                          <a:effectLst/>
                        </a:rPr>
                        <a:t>-</a:t>
                      </a:r>
                      <a:r>
                        <a:rPr lang="ru-RU" sz="1000" dirty="0" err="1">
                          <a:effectLst/>
                        </a:rPr>
                        <a:t>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Число дней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временной </a:t>
                      </a:r>
                      <a:r>
                        <a:rPr lang="ru-RU" sz="1000" dirty="0" err="1">
                          <a:effectLst/>
                        </a:rPr>
                        <a:t>нетрудоспо-собности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Число случаев временной </a:t>
                      </a:r>
                      <a:r>
                        <a:rPr lang="ru-RU" sz="1000" dirty="0" err="1">
                          <a:effectLst/>
                        </a:rPr>
                        <a:t>нетрудоспо-собности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том числе по возрастам (лет)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94837"/>
                  </a:ext>
                </a:extLst>
              </a:tr>
              <a:tr h="783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15-19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20-24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25-29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30-34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35-39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40-44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45-49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50-54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55-59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60 лет и старше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188494"/>
                  </a:ext>
                </a:extLst>
              </a:tr>
              <a:tr h="194708">
                <a:tc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38727"/>
                  </a:ext>
                </a:extLst>
              </a:tr>
              <a:tr h="584125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Нетрудоспособность по заболеванию COVID-19</a:t>
                      </a: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(из стр.50-51)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U07.1-U07.2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50.1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30971"/>
                  </a:ext>
                </a:extLst>
              </a:tr>
              <a:tr h="319960">
                <a:tc vMerge="1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51.1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690863"/>
                  </a:ext>
                </a:extLst>
              </a:tr>
              <a:tr h="319960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Из них: медработников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(из стр.</a:t>
                      </a:r>
                      <a:r>
                        <a:rPr lang="ru-RU" sz="1200" b="1" dirty="0">
                          <a:effectLst/>
                        </a:rPr>
                        <a:t>50.1-51.1</a:t>
                      </a:r>
                      <a:r>
                        <a:rPr lang="ru-RU" sz="1200" b="0" dirty="0">
                          <a:effectLst/>
                        </a:rPr>
                        <a:t>)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50.2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743792"/>
                  </a:ext>
                </a:extLst>
              </a:tr>
              <a:tr h="319960">
                <a:tc vMerge="1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51.2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7784147"/>
                  </a:ext>
                </a:extLst>
              </a:tr>
              <a:tr h="584125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Освобождение от работы в связи с карантином  по  COVID-19</a:t>
                      </a: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(из стр. 57-58)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U07.1-U07.2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57.1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195902"/>
                  </a:ext>
                </a:extLst>
              </a:tr>
              <a:tr h="319960">
                <a:tc vMerge="1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ж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58.1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510901"/>
                  </a:ext>
                </a:extLst>
              </a:tr>
              <a:tr h="389415">
                <a:tc rowSpan="2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Из них: медработников</a:t>
                      </a:r>
                    </a:p>
                    <a:p>
                      <a:pPr marL="11176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(из стр.57.1-58.1)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57.2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447963"/>
                  </a:ext>
                </a:extLst>
              </a:tr>
              <a:tr h="389415">
                <a:tc vMerge="1">
                  <a:txBody>
                    <a:bodyPr/>
                    <a:lstStyle/>
                    <a:p>
                      <a:pPr marL="111760"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</a:t>
                      </a: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58.2</a:t>
                      </a: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75" marR="550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53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A40A4BA0-CCA1-4EA8-BBD4-2A97CBAA0FB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11560" y="548680"/>
            <a:ext cx="8229600" cy="5410200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Годовая отчетная форма </a:t>
            </a:r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№1-РБ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«Сведения об оказании медицинской помощи гражданам Республики Беларусь в государственных и муниципальных учреждениях здравоохранения Российской Федерации», утв. приказом Росстата от 19.11.2018 №679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256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539552" y="908720"/>
            <a:ext cx="8064896" cy="46085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Изменений в этой форме нет. Заполняемость строго по условиям контроля.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граждане Республики Беларусь за медицинской помощью в 2021 году не обращались, то необходимо распечатать, подписать и сдать нам пустую форму №1-РБ.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64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F1153B7F-EF61-4421-ABB6-313BD7E3B907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сравнить данные формы №1-РБ с формами федерального проекта «Развитие экспорта медицинских услуг», </a:t>
            </a:r>
            <a:r>
              <a:rPr lang="ru-RU" sz="2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мониторирующие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сведения об оказании медицинской помощи гражданам других государств, в том числе Республике Беларусь</a:t>
            </a: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32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B358B-766C-4E8E-9713-BE32199FE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208912" cy="1470025"/>
          </a:xfrm>
        </p:spPr>
        <p:txBody>
          <a:bodyPr/>
          <a:lstStyle/>
          <a:p>
            <a:pPr algn="l"/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Заболеваемость, связанная с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указывается: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1.Таблица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строка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строкой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суммой строк   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20+30+40+50+60+70+80+90+100+110+120+130+140+150+1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60+170+180+19+200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графам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 указывает на случаи  по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заболеванию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07.1-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07.2).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2.Таблица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строкой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суммой строк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20+30+40+50+60+70+80+90+100+110+120+130+140+150+160+170+180+190+200 </a:t>
            </a:r>
            <a:b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графам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4-21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 указывает на случаи по заболеванию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07.1-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07.2).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FC9937-C132-4772-9A5A-7E4B4C63F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6381328"/>
            <a:ext cx="6400800" cy="2160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7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8B045-E239-4F89-974B-87F76C3C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9FE41D-7CDC-45B8-B52F-F0A710A4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к отчетной форме предоставить пояснительную записку с указанием числа заболеваний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Обращаю  Ваше внимание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 таблице 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строке 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указываются факторы, влияющие на состояние здоровья и обращения в учреждения здравоохранения (код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 по МКБ-10). Эти факторы показываются только в строке </a:t>
            </a:r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210.</a:t>
            </a:r>
            <a:b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73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</a:rPr>
              <a:t>Годовой отчет федерального статистического наблюдения ф№1-Дети(здрав) «Сведения о численности беспризорных и безнадзорных несовершеннолетних, помещенных в медицинские организации», утв. приказом Росстата от 19.11.2018 №679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666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99592" y="2420888"/>
            <a:ext cx="7787208" cy="3446512"/>
          </a:xfrm>
        </p:spPr>
        <p:txBody>
          <a:bodyPr/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17089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Форма 1-ДЕТИ (здрав</a:t>
            </a:r>
            <a:r>
              <a:rPr lang="ru-RU" sz="4000" dirty="0"/>
              <a:t>)  </a:t>
            </a:r>
            <a:r>
              <a:rPr lang="ru-RU" sz="3200" b="1" dirty="0"/>
              <a:t>Таблица 1000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131,1000,1 ,03:05= 131,1000,2,1:19,03:05* </a:t>
            </a:r>
          </a:p>
          <a:p>
            <a:r>
              <a:rPr lang="ru-RU" sz="2000" dirty="0"/>
              <a:t>131,1000,1:19,03=131,1000,04+131,1000,131,1000,1:19,05*</a:t>
            </a:r>
          </a:p>
          <a:p>
            <a:r>
              <a:rPr lang="ru-RU" sz="2400" b="1" dirty="0">
                <a:solidFill>
                  <a:srgbClr val="008000"/>
                </a:solidFill>
              </a:rPr>
              <a:t>В таблице 1000 строгое равенство по строкам и графам.</a:t>
            </a:r>
          </a:p>
          <a:p>
            <a:r>
              <a:rPr lang="ru-RU" sz="2400" b="1" dirty="0">
                <a:solidFill>
                  <a:srgbClr val="008000"/>
                </a:solidFill>
              </a:rPr>
              <a:t>В форме 1-Дети (здрав) таблица 1000:</a:t>
            </a:r>
          </a:p>
          <a:p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B0F0"/>
                </a:solidFill>
              </a:rPr>
              <a:t>1,графа 03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2000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строка </a:t>
            </a:r>
            <a:r>
              <a:rPr lang="ru-RU" sz="2400" b="1" dirty="0">
                <a:solidFill>
                  <a:srgbClr val="00B0F0"/>
                </a:solidFill>
              </a:rPr>
              <a:t>29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графа </a:t>
            </a:r>
            <a:r>
              <a:rPr lang="ru-RU" sz="2400" b="1" dirty="0">
                <a:solidFill>
                  <a:srgbClr val="00B0F0"/>
                </a:solidFill>
              </a:rPr>
              <a:t>03</a:t>
            </a:r>
          </a:p>
          <a:p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B0F0"/>
                </a:solidFill>
              </a:rPr>
              <a:t>1,графа 03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3000</a:t>
            </a:r>
            <a:r>
              <a:rPr lang="ru-RU" sz="2400" b="1" dirty="0">
                <a:solidFill>
                  <a:schemeClr val="accent1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строка </a:t>
            </a:r>
            <a:r>
              <a:rPr lang="ru-RU" sz="2400" b="1" dirty="0">
                <a:solidFill>
                  <a:srgbClr val="00B0F0"/>
                </a:solidFill>
              </a:rPr>
              <a:t>39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графа </a:t>
            </a:r>
            <a:r>
              <a:rPr lang="ru-RU" sz="2400" b="1" dirty="0">
                <a:solidFill>
                  <a:srgbClr val="00B0F0"/>
                </a:solidFill>
              </a:rPr>
              <a:t>03</a:t>
            </a:r>
          </a:p>
          <a:p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B0F0"/>
                </a:solidFill>
              </a:rPr>
              <a:t>2,графа 03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3000</a:t>
            </a:r>
            <a:r>
              <a:rPr lang="ru-RU" sz="2400" dirty="0">
                <a:solidFill>
                  <a:srgbClr val="008000"/>
                </a:solidFill>
              </a:rPr>
              <a:t>, строка </a:t>
            </a:r>
            <a:r>
              <a:rPr lang="ru-RU" sz="2400" b="1" dirty="0">
                <a:solidFill>
                  <a:srgbClr val="00B0F0"/>
                </a:solidFill>
              </a:rPr>
              <a:t>39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графа </a:t>
            </a:r>
            <a:r>
              <a:rPr lang="ru-RU" sz="2400" b="1" dirty="0">
                <a:solidFill>
                  <a:srgbClr val="00B0F0"/>
                </a:solidFill>
              </a:rPr>
              <a:t>04</a:t>
            </a:r>
            <a:endParaRPr lang="ru-RU" sz="2400" dirty="0">
              <a:solidFill>
                <a:srgbClr val="00B0F0"/>
              </a:solidFill>
            </a:endParaRPr>
          </a:p>
          <a:p>
            <a:r>
              <a:rPr lang="ru-RU" sz="2400" dirty="0">
                <a:solidFill>
                  <a:srgbClr val="008000"/>
                </a:solidFill>
              </a:rPr>
              <a:t>Строки </a:t>
            </a:r>
            <a:r>
              <a:rPr lang="ru-RU" sz="2400" b="1" dirty="0">
                <a:solidFill>
                  <a:srgbClr val="00B0F0"/>
                </a:solidFill>
              </a:rPr>
              <a:t>3+4+5,графа 03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3000</a:t>
            </a:r>
            <a:r>
              <a:rPr lang="ru-RU" sz="2400" b="1" dirty="0">
                <a:solidFill>
                  <a:srgbClr val="0070C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строка</a:t>
            </a:r>
            <a:r>
              <a:rPr lang="ru-RU" sz="2400" b="1" dirty="0">
                <a:solidFill>
                  <a:srgbClr val="00B0F0"/>
                </a:solidFill>
              </a:rPr>
              <a:t>39,</a:t>
            </a:r>
            <a:r>
              <a:rPr lang="ru-RU" sz="2400" dirty="0">
                <a:solidFill>
                  <a:srgbClr val="008000"/>
                </a:solidFill>
              </a:rPr>
              <a:t>графа </a:t>
            </a:r>
            <a:r>
              <a:rPr lang="ru-RU" sz="2400" b="1" dirty="0">
                <a:solidFill>
                  <a:srgbClr val="00B0F0"/>
                </a:solidFill>
              </a:rPr>
              <a:t>05</a:t>
            </a:r>
          </a:p>
          <a:p>
            <a:r>
              <a:rPr lang="ru-RU" sz="2400" dirty="0">
                <a:solidFill>
                  <a:srgbClr val="008000"/>
                </a:solidFill>
              </a:rPr>
              <a:t>Строки </a:t>
            </a:r>
            <a:r>
              <a:rPr lang="ru-RU" sz="2400" b="1" dirty="0">
                <a:solidFill>
                  <a:srgbClr val="00B0F0"/>
                </a:solidFill>
              </a:rPr>
              <a:t>6+7+8,графа 03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3000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строка </a:t>
            </a:r>
            <a:r>
              <a:rPr lang="ru-RU" sz="2400" b="1" dirty="0">
                <a:solidFill>
                  <a:srgbClr val="00B0F0"/>
                </a:solidFill>
              </a:rPr>
              <a:t>39</a:t>
            </a:r>
            <a:r>
              <a:rPr lang="ru-RU" sz="2400" b="1" dirty="0">
                <a:solidFill>
                  <a:srgbClr val="0070C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графа </a:t>
            </a:r>
            <a:r>
              <a:rPr lang="ru-RU" sz="2400" b="1" dirty="0">
                <a:solidFill>
                  <a:srgbClr val="00B0F0"/>
                </a:solidFill>
              </a:rPr>
              <a:t>06</a:t>
            </a:r>
          </a:p>
          <a:p>
            <a:r>
              <a:rPr lang="ru-RU" sz="2400" dirty="0">
                <a:solidFill>
                  <a:srgbClr val="008000"/>
                </a:solidFill>
              </a:rPr>
              <a:t>Строки </a:t>
            </a:r>
            <a:r>
              <a:rPr lang="ru-RU" sz="2400" b="1" dirty="0">
                <a:solidFill>
                  <a:srgbClr val="00B0F0"/>
                </a:solidFill>
              </a:rPr>
              <a:t>9+10+11+12+13+14+15+16+17+18+19,графа03</a:t>
            </a:r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8000"/>
                </a:solidFill>
              </a:rPr>
              <a:t>= таблица </a:t>
            </a:r>
            <a:r>
              <a:rPr lang="ru-RU" sz="2400" b="1" dirty="0">
                <a:solidFill>
                  <a:srgbClr val="00B0F0"/>
                </a:solidFill>
              </a:rPr>
              <a:t>3000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строка </a:t>
            </a:r>
            <a:r>
              <a:rPr lang="ru-RU" sz="2400" b="1" dirty="0">
                <a:solidFill>
                  <a:srgbClr val="00B0F0"/>
                </a:solidFill>
              </a:rPr>
              <a:t>39</a:t>
            </a:r>
            <a:r>
              <a:rPr lang="ru-RU" sz="2400" dirty="0">
                <a:solidFill>
                  <a:srgbClr val="00B0F0"/>
                </a:solidFill>
              </a:rPr>
              <a:t>,</a:t>
            </a:r>
            <a:r>
              <a:rPr lang="ru-RU" sz="2400" dirty="0">
                <a:solidFill>
                  <a:srgbClr val="008000"/>
                </a:solidFill>
              </a:rPr>
              <a:t> графа </a:t>
            </a:r>
            <a:r>
              <a:rPr lang="ru-RU" sz="2400" b="1" dirty="0">
                <a:solidFill>
                  <a:srgbClr val="00B0F0"/>
                </a:solidFill>
              </a:rPr>
              <a:t>07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Форма №1-Дети (здрав)  </a:t>
            </a:r>
            <a:r>
              <a:rPr lang="ru-RU" sz="3200" b="1" dirty="0"/>
              <a:t>Таблица</a:t>
            </a:r>
            <a:r>
              <a:rPr lang="ru-RU" sz="3200" dirty="0"/>
              <a:t> </a:t>
            </a:r>
            <a:r>
              <a:rPr lang="ru-RU" sz="3200" b="1" dirty="0"/>
              <a:t>2000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20</a:t>
            </a:r>
            <a:r>
              <a:rPr lang="ru-RU" sz="2000" dirty="0"/>
              <a:t> ,</a:t>
            </a:r>
            <a:r>
              <a:rPr lang="ru-RU" sz="2400" b="1" dirty="0">
                <a:solidFill>
                  <a:srgbClr val="0070C0"/>
                </a:solidFill>
              </a:rPr>
              <a:t>03</a:t>
            </a:r>
            <a:r>
              <a:rPr lang="ru-RU" sz="2000" dirty="0"/>
              <a:t>=131,2000,</a:t>
            </a:r>
            <a:r>
              <a:rPr lang="ru-RU" sz="2400" b="1" dirty="0">
                <a:solidFill>
                  <a:srgbClr val="0070C0"/>
                </a:solidFill>
              </a:rPr>
              <a:t>21+22+23,03</a:t>
            </a:r>
            <a:r>
              <a:rPr lang="ru-RU" sz="2000" dirty="0"/>
              <a:t>*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Если разница между строкой 20 и суммой строк 21-23, то пояснить по какой причине: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органы соцзащиты;  органы попечительства; учреждения 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МЗ РФ и т.д.</a:t>
            </a:r>
          </a:p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 20</a:t>
            </a:r>
            <a:r>
              <a:rPr lang="ru-RU" sz="2000" b="1" dirty="0">
                <a:solidFill>
                  <a:srgbClr val="0070C0"/>
                </a:solidFill>
              </a:rPr>
              <a:t> ,</a:t>
            </a:r>
            <a:r>
              <a:rPr lang="ru-RU" sz="2400" b="1" dirty="0">
                <a:solidFill>
                  <a:srgbClr val="0070C0"/>
                </a:solidFill>
              </a:rPr>
              <a:t>03</a:t>
            </a:r>
            <a:r>
              <a:rPr lang="en-US" sz="2000" dirty="0"/>
              <a:t> &lt; </a:t>
            </a:r>
            <a:r>
              <a:rPr lang="ru-RU" sz="2000" dirty="0"/>
              <a:t>=131,2000,</a:t>
            </a:r>
            <a:r>
              <a:rPr lang="ru-RU" sz="2400" b="1" dirty="0">
                <a:solidFill>
                  <a:srgbClr val="0070C0"/>
                </a:solidFill>
              </a:rPr>
              <a:t>24+25+26+27+28,03</a:t>
            </a:r>
            <a:r>
              <a:rPr lang="ru-RU" sz="2000" dirty="0"/>
              <a:t>*</a:t>
            </a:r>
          </a:p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29 </a:t>
            </a:r>
            <a:r>
              <a:rPr lang="ru-RU" sz="2000" dirty="0"/>
              <a:t>,</a:t>
            </a:r>
            <a:r>
              <a:rPr lang="ru-RU" sz="2400" b="1" dirty="0">
                <a:solidFill>
                  <a:srgbClr val="0070C0"/>
                </a:solidFill>
              </a:rPr>
              <a:t>03</a:t>
            </a:r>
            <a:r>
              <a:rPr lang="ru-RU" sz="2000" dirty="0"/>
              <a:t>=131,2000,</a:t>
            </a:r>
            <a:r>
              <a:rPr lang="ru-RU" sz="2400" b="1" dirty="0">
                <a:solidFill>
                  <a:srgbClr val="0070C0"/>
                </a:solidFill>
              </a:rPr>
              <a:t>20,03</a:t>
            </a:r>
            <a:r>
              <a:rPr lang="ru-RU" sz="2000" dirty="0"/>
              <a:t>*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В случае если все безнадзорные госпитализированы.</a:t>
            </a:r>
          </a:p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29+30 </a:t>
            </a:r>
            <a:r>
              <a:rPr lang="ru-RU" sz="2000" dirty="0"/>
              <a:t>,</a:t>
            </a:r>
            <a:r>
              <a:rPr lang="ru-RU" sz="2400" b="1" dirty="0">
                <a:solidFill>
                  <a:srgbClr val="0070C0"/>
                </a:solidFill>
              </a:rPr>
              <a:t>03</a:t>
            </a:r>
            <a:r>
              <a:rPr lang="ru-RU" sz="2000" dirty="0"/>
              <a:t>=131,</a:t>
            </a:r>
            <a:r>
              <a:rPr lang="ru-RU" sz="2400" b="1" dirty="0">
                <a:solidFill>
                  <a:srgbClr val="0070C0"/>
                </a:solidFill>
              </a:rPr>
              <a:t>2000,20,03</a:t>
            </a:r>
            <a:r>
              <a:rPr lang="ru-RU" sz="2000" dirty="0"/>
              <a:t>*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В случае если имеются отказы в госпитализации.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Форма 1-ДЕТИ(здрав)   </a:t>
            </a:r>
            <a:r>
              <a:rPr lang="ru-RU" sz="3200" b="1" dirty="0"/>
              <a:t>Таблица 2000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24 ,03</a:t>
            </a:r>
            <a:r>
              <a:rPr lang="ru-RU" sz="2000" dirty="0"/>
              <a:t>=131,2000,</a:t>
            </a:r>
            <a:r>
              <a:rPr lang="ru-RU" sz="2400" b="1" dirty="0">
                <a:solidFill>
                  <a:srgbClr val="0070C0"/>
                </a:solidFill>
              </a:rPr>
              <a:t>29+30,03</a:t>
            </a:r>
            <a:r>
              <a:rPr lang="ru-RU" sz="2000" dirty="0"/>
              <a:t>*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Все беспризорные и безнадзорные несовершеннолетние,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доставленные (обратившиеся ) в медицинскую </a:t>
            </a:r>
            <a:r>
              <a:rPr lang="ru-RU" sz="2000" dirty="0">
                <a:solidFill>
                  <a:srgbClr val="008000"/>
                </a:solidFill>
              </a:rPr>
              <a:t>организацию </a:t>
            </a:r>
            <a:r>
              <a:rPr lang="ru-RU" sz="2400" dirty="0">
                <a:solidFill>
                  <a:srgbClr val="008000"/>
                </a:solidFill>
              </a:rPr>
              <a:t>должны быть осмотрены врачами - педиатрами</a:t>
            </a:r>
            <a:r>
              <a:rPr lang="ru-RU" sz="2000" dirty="0">
                <a:solidFill>
                  <a:srgbClr val="008000"/>
                </a:solidFill>
              </a:rPr>
              <a:t>.</a:t>
            </a:r>
          </a:p>
          <a:p>
            <a:endParaRPr lang="ru-RU" sz="2000" dirty="0">
              <a:solidFill>
                <a:srgbClr val="008000"/>
              </a:solidFill>
            </a:endParaRPr>
          </a:p>
          <a:p>
            <a:r>
              <a:rPr lang="ru-RU" sz="2000" dirty="0"/>
              <a:t>131,2000,</a:t>
            </a:r>
            <a:r>
              <a:rPr lang="ru-RU" sz="2400" b="1" dirty="0">
                <a:solidFill>
                  <a:srgbClr val="0070C0"/>
                </a:solidFill>
              </a:rPr>
              <a:t>29</a:t>
            </a:r>
            <a:r>
              <a:rPr lang="ru-RU" sz="2000" dirty="0"/>
              <a:t> ,</a:t>
            </a:r>
            <a:r>
              <a:rPr lang="ru-RU" sz="2400" b="1" dirty="0">
                <a:solidFill>
                  <a:srgbClr val="0070C0"/>
                </a:solidFill>
              </a:rPr>
              <a:t>03</a:t>
            </a:r>
            <a:r>
              <a:rPr lang="ru-RU" sz="2000" dirty="0"/>
              <a:t>=131,2000,</a:t>
            </a:r>
            <a:r>
              <a:rPr lang="ru-RU" sz="2400" b="1" dirty="0">
                <a:solidFill>
                  <a:srgbClr val="0070C0"/>
                </a:solidFill>
              </a:rPr>
              <a:t>31+32+33+34+35+36+37+38,0</a:t>
            </a:r>
            <a:r>
              <a:rPr lang="ru-RU" sz="2000" dirty="0"/>
              <a:t>*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По строке 37  « умерло »  должны быть представлены документы, подтверждающие факт  смерти.</a:t>
            </a:r>
          </a:p>
          <a:p>
            <a:r>
              <a:rPr lang="ru-RU" sz="2400" dirty="0">
                <a:solidFill>
                  <a:srgbClr val="008000"/>
                </a:solidFill>
              </a:rPr>
              <a:t>По строке 38  «прочие» должна быть представлена расшифровка данных. 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Форма 1-Дети(здрав) </a:t>
            </a:r>
            <a:r>
              <a:rPr lang="ru-RU" sz="3600" dirty="0"/>
              <a:t>  </a:t>
            </a:r>
            <a:r>
              <a:rPr lang="ru-RU" sz="3200" b="1" dirty="0"/>
              <a:t>Таблица 3000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131,3000,</a:t>
            </a:r>
            <a:r>
              <a:rPr lang="ru-RU" sz="2400" b="1" dirty="0">
                <a:solidFill>
                  <a:srgbClr val="0070C0"/>
                </a:solidFill>
              </a:rPr>
              <a:t>39</a:t>
            </a:r>
            <a:r>
              <a:rPr lang="ru-RU" sz="2000" dirty="0"/>
              <a:t> ,</a:t>
            </a:r>
            <a:r>
              <a:rPr lang="ru-RU" sz="2400" b="1" dirty="0">
                <a:solidFill>
                  <a:srgbClr val="0070C0"/>
                </a:solidFill>
              </a:rPr>
              <a:t>03:07</a:t>
            </a:r>
            <a:r>
              <a:rPr lang="ru-RU" sz="2000" dirty="0"/>
              <a:t>=131,3000,</a:t>
            </a:r>
            <a:r>
              <a:rPr lang="ru-RU" sz="2400" b="1" dirty="0">
                <a:solidFill>
                  <a:srgbClr val="0070C0"/>
                </a:solidFill>
              </a:rPr>
              <a:t>40+41+42,03:07</a:t>
            </a:r>
            <a:r>
              <a:rPr lang="ru-RU" sz="2000" dirty="0"/>
              <a:t>*</a:t>
            </a:r>
          </a:p>
          <a:p>
            <a:r>
              <a:rPr lang="ru-RU" sz="2000" dirty="0"/>
              <a:t>131,3000,</a:t>
            </a:r>
            <a:r>
              <a:rPr lang="ru-RU" sz="2400" b="1" dirty="0">
                <a:solidFill>
                  <a:srgbClr val="0070C0"/>
                </a:solidFill>
              </a:rPr>
              <a:t>39 +40+41+42 ,03:07</a:t>
            </a:r>
            <a:r>
              <a:rPr lang="ru-RU" sz="2000" dirty="0"/>
              <a:t>=131,3000,</a:t>
            </a:r>
            <a:r>
              <a:rPr lang="ru-RU" sz="2400" b="1" dirty="0">
                <a:solidFill>
                  <a:srgbClr val="0070C0"/>
                </a:solidFill>
              </a:rPr>
              <a:t>39+40+41+42,04</a:t>
            </a:r>
            <a:endParaRPr lang="ru-RU" sz="2400" dirty="0"/>
          </a:p>
          <a:p>
            <a:pPr>
              <a:buNone/>
            </a:pPr>
            <a:r>
              <a:rPr lang="ru-RU" sz="2000" dirty="0"/>
              <a:t>                         +131,3000,</a:t>
            </a:r>
            <a:r>
              <a:rPr lang="ru-RU" sz="2400" b="1" dirty="0">
                <a:solidFill>
                  <a:srgbClr val="0070C0"/>
                </a:solidFill>
              </a:rPr>
              <a:t>39+40+41+42,05</a:t>
            </a:r>
            <a:r>
              <a:rPr lang="ru-RU" sz="2000" dirty="0"/>
              <a:t> +131,3000,</a:t>
            </a:r>
            <a:r>
              <a:rPr lang="ru-RU" sz="2400" b="1" dirty="0">
                <a:solidFill>
                  <a:srgbClr val="0070C0"/>
                </a:solidFill>
              </a:rPr>
              <a:t>39+40+41+42,06</a:t>
            </a:r>
          </a:p>
          <a:p>
            <a:pPr>
              <a:buNone/>
            </a:pPr>
            <a:r>
              <a:rPr lang="ru-RU" sz="2000" dirty="0"/>
              <a:t>                         +131,3000,</a:t>
            </a:r>
            <a:r>
              <a:rPr lang="ru-RU" sz="2400" b="1" dirty="0">
                <a:solidFill>
                  <a:srgbClr val="0070C0"/>
                </a:solidFill>
              </a:rPr>
              <a:t>39+40+41+42,07</a:t>
            </a:r>
            <a:r>
              <a:rPr lang="ru-RU" sz="2000" dirty="0"/>
              <a:t>*</a:t>
            </a:r>
          </a:p>
          <a:p>
            <a:r>
              <a:rPr lang="ru-RU" sz="2400" b="1" dirty="0"/>
              <a:t>В</a:t>
            </a:r>
            <a:r>
              <a:rPr lang="ru-RU" sz="2400" dirty="0">
                <a:solidFill>
                  <a:srgbClr val="008000"/>
                </a:solidFill>
              </a:rPr>
              <a:t> </a:t>
            </a:r>
            <a:r>
              <a:rPr lang="ru-RU" sz="2800" b="1" dirty="0">
                <a:solidFill>
                  <a:srgbClr val="00B0F0"/>
                </a:solidFill>
              </a:rPr>
              <a:t>3000</a:t>
            </a:r>
            <a:r>
              <a:rPr lang="ru-RU" sz="2400" dirty="0">
                <a:solidFill>
                  <a:srgbClr val="008000"/>
                </a:solidFill>
              </a:rPr>
              <a:t>  </a:t>
            </a:r>
            <a:r>
              <a:rPr lang="ru-RU" sz="2400" b="1" dirty="0"/>
              <a:t>таблице  строгое равенство по строкам и графам.</a:t>
            </a:r>
          </a:p>
          <a:p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Форма 1-ДЕТИ (здрав)   </a:t>
            </a:r>
            <a:r>
              <a:rPr lang="ru-RU" sz="3200" b="1" dirty="0"/>
              <a:t>Таблица 4000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Данные по стр. </a:t>
            </a:r>
            <a:r>
              <a:rPr lang="ru-RU" sz="2400" b="1" dirty="0">
                <a:solidFill>
                  <a:srgbClr val="0070C0"/>
                </a:solidFill>
              </a:rPr>
              <a:t>43</a:t>
            </a:r>
            <a:r>
              <a:rPr lang="ru-RU" sz="2400" dirty="0">
                <a:solidFill>
                  <a:srgbClr val="008000"/>
                </a:solidFill>
              </a:rPr>
              <a:t> должны быть равны сумме стр. </a:t>
            </a:r>
            <a:r>
              <a:rPr lang="ru-RU" sz="2400" b="1" dirty="0">
                <a:solidFill>
                  <a:srgbClr val="0070C0"/>
                </a:solidFill>
              </a:rPr>
              <a:t>44 – 62</a:t>
            </a:r>
          </a:p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Данные по стр. </a:t>
            </a:r>
            <a:r>
              <a:rPr lang="ru-RU" sz="2400" b="1" dirty="0">
                <a:solidFill>
                  <a:srgbClr val="0070C0"/>
                </a:solidFill>
              </a:rPr>
              <a:t>44</a:t>
            </a:r>
            <a:r>
              <a:rPr lang="ru-RU" sz="2400" dirty="0">
                <a:solidFill>
                  <a:srgbClr val="008000"/>
                </a:solidFill>
              </a:rPr>
              <a:t> должны быть равны сумме стр. </a:t>
            </a:r>
            <a:r>
              <a:rPr lang="ru-RU" sz="2400" b="1" dirty="0">
                <a:solidFill>
                  <a:srgbClr val="0070C0"/>
                </a:solidFill>
              </a:rPr>
              <a:t>441– 447</a:t>
            </a:r>
          </a:p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70C0"/>
                </a:solidFill>
              </a:rPr>
              <a:t>47</a:t>
            </a:r>
            <a:r>
              <a:rPr lang="ru-RU" sz="2400" dirty="0">
                <a:solidFill>
                  <a:srgbClr val="008000"/>
                </a:solidFill>
              </a:rPr>
              <a:t> должна быть  больше строки </a:t>
            </a:r>
            <a:r>
              <a:rPr lang="ru-RU" sz="2400" b="1" dirty="0">
                <a:solidFill>
                  <a:srgbClr val="0070C0"/>
                </a:solidFill>
              </a:rPr>
              <a:t>471</a:t>
            </a:r>
            <a:r>
              <a:rPr lang="ru-RU" sz="2400" dirty="0">
                <a:solidFill>
                  <a:srgbClr val="008000"/>
                </a:solidFill>
              </a:rPr>
              <a:t> </a:t>
            </a:r>
          </a:p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70C0"/>
                </a:solidFill>
              </a:rPr>
              <a:t>48</a:t>
            </a:r>
            <a:r>
              <a:rPr lang="ru-RU" sz="2400" dirty="0">
                <a:solidFill>
                  <a:srgbClr val="008000"/>
                </a:solidFill>
              </a:rPr>
              <a:t> должна быть  больше  суммы строк </a:t>
            </a:r>
            <a:r>
              <a:rPr lang="ru-RU" sz="2400" b="1" dirty="0">
                <a:solidFill>
                  <a:srgbClr val="0070C0"/>
                </a:solidFill>
              </a:rPr>
              <a:t>481 – 483</a:t>
            </a:r>
            <a:r>
              <a:rPr lang="ru-RU" sz="2400" dirty="0">
                <a:solidFill>
                  <a:srgbClr val="008000"/>
                </a:solidFill>
              </a:rPr>
              <a:t> </a:t>
            </a:r>
          </a:p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70C0"/>
                </a:solidFill>
              </a:rPr>
              <a:t>63</a:t>
            </a:r>
            <a:r>
              <a:rPr lang="ru-RU" sz="2400" dirty="0">
                <a:solidFill>
                  <a:srgbClr val="008000"/>
                </a:solidFill>
              </a:rPr>
              <a:t> должна быть  меньше строки </a:t>
            </a:r>
            <a:r>
              <a:rPr lang="ru-RU" sz="2400" b="1" dirty="0">
                <a:solidFill>
                  <a:srgbClr val="0070C0"/>
                </a:solidFill>
              </a:rPr>
              <a:t>43 </a:t>
            </a:r>
          </a:p>
          <a:p>
            <a:pPr>
              <a:buNone/>
            </a:pPr>
            <a:r>
              <a:rPr lang="ru-RU" sz="2400" dirty="0">
                <a:solidFill>
                  <a:srgbClr val="008000"/>
                </a:solidFill>
              </a:rPr>
              <a:t>Строка </a:t>
            </a:r>
            <a:r>
              <a:rPr lang="ru-RU" sz="2400" b="1" dirty="0">
                <a:solidFill>
                  <a:srgbClr val="0070C0"/>
                </a:solidFill>
              </a:rPr>
              <a:t>63</a:t>
            </a:r>
            <a:r>
              <a:rPr lang="ru-RU" sz="2400" dirty="0">
                <a:solidFill>
                  <a:srgbClr val="008000"/>
                </a:solidFill>
              </a:rPr>
              <a:t> должна быть  больше строки </a:t>
            </a:r>
            <a:r>
              <a:rPr lang="ru-RU" sz="2400" b="1" dirty="0">
                <a:solidFill>
                  <a:srgbClr val="0070C0"/>
                </a:solidFill>
              </a:rPr>
              <a:t>631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u="sng" dirty="0" err="1">
                <a:latin typeface="Times New Roman" panose="02020603050405020304" pitchFamily="18" charset="0"/>
              </a:rPr>
              <a:t>Межформенный</a:t>
            </a:r>
            <a:r>
              <a:rPr lang="ru-RU" altLang="ru-RU" sz="2400" b="1" u="sng" dirty="0">
                <a:latin typeface="Times New Roman" panose="02020603050405020304" pitchFamily="18" charset="0"/>
              </a:rPr>
              <a:t> контроль</a:t>
            </a:r>
            <a:br>
              <a:rPr lang="ru-RU" altLang="ru-RU" sz="2400" b="1" u="sng" dirty="0">
                <a:latin typeface="Times New Roman" panose="02020603050405020304" pitchFamily="18" charset="0"/>
              </a:rPr>
            </a:br>
            <a:br>
              <a:rPr lang="ru-RU" altLang="ru-RU" sz="2000" b="1" u="sng" dirty="0">
                <a:latin typeface="Times New Roman" panose="02020603050405020304" pitchFamily="18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ф.№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131</a:t>
            </a:r>
            <a:r>
              <a:rPr lang="ru-RU" sz="2000" b="1" dirty="0">
                <a:latin typeface="Arial" charset="0"/>
              </a:rPr>
              <a:t>,таб</a:t>
            </a:r>
            <a:r>
              <a:rPr lang="ru-RU" sz="20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2000</a:t>
            </a:r>
            <a:r>
              <a:rPr lang="ru-RU" sz="2000" dirty="0">
                <a:latin typeface="Arial" charset="0"/>
              </a:rPr>
              <a:t>,</a:t>
            </a:r>
            <a:r>
              <a:rPr lang="ru-RU" sz="2000" b="1" dirty="0">
                <a:latin typeface="Arial" charset="0"/>
              </a:rPr>
              <a:t>стр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.21</a:t>
            </a:r>
            <a:r>
              <a:rPr lang="ru-RU" sz="2000" b="1" dirty="0">
                <a:latin typeface="Arial" charset="0"/>
              </a:rPr>
              <a:t>гр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.03</a:t>
            </a:r>
            <a:r>
              <a:rPr lang="ru-RU" sz="2000" dirty="0">
                <a:latin typeface="Arial" charset="0"/>
              </a:rPr>
              <a:t>=ф.№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14</a:t>
            </a:r>
            <a:r>
              <a:rPr lang="ru-RU" sz="2400" b="1" dirty="0">
                <a:latin typeface="Arial" charset="0"/>
              </a:rPr>
              <a:t>,</a:t>
            </a:r>
            <a:r>
              <a:rPr lang="ru-RU" sz="2000" b="1" dirty="0">
                <a:latin typeface="Arial" charset="0"/>
              </a:rPr>
              <a:t>таб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.2600,</a:t>
            </a:r>
            <a:r>
              <a:rPr lang="ru-RU" sz="2000" b="1" dirty="0">
                <a:latin typeface="Arial" charset="0"/>
              </a:rPr>
              <a:t>стр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1.</a:t>
            </a:r>
            <a:r>
              <a:rPr lang="ru-RU" sz="2000" b="1" dirty="0">
                <a:latin typeface="Arial" charset="0"/>
              </a:rPr>
              <a:t>гр</a:t>
            </a:r>
            <a:r>
              <a:rPr lang="ru-RU" sz="2400" b="1" dirty="0">
                <a:solidFill>
                  <a:srgbClr val="0070C0"/>
                </a:solidFill>
                <a:latin typeface="Arial" charset="0"/>
              </a:rPr>
              <a:t>.04</a:t>
            </a:r>
            <a:br>
              <a:rPr lang="ru-RU" altLang="ru-RU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marL="0" lvl="0" indent="0" fontAlgn="b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dirty="0">
                <a:latin typeface="Arial" charset="0"/>
                <a:cs typeface="Arial" charset="0"/>
              </a:rPr>
              <a:t>Численность беспризорных и</a:t>
            </a:r>
          </a:p>
          <a:p>
            <a:pPr marL="0" lvl="0" indent="0" fontAlgn="b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dirty="0">
                <a:latin typeface="Arial" charset="0"/>
                <a:cs typeface="Arial" charset="0"/>
              </a:rPr>
              <a:t>безнадзорных несовершеннолетних,               =</a:t>
            </a:r>
          </a:p>
          <a:p>
            <a:pPr marL="0" lvl="0" indent="0" fontAlgn="b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dirty="0">
                <a:latin typeface="Arial" charset="0"/>
                <a:cs typeface="Arial" charset="0"/>
              </a:rPr>
              <a:t>доставленных в медицинскую организацию сотрудниками органов внутренних дел</a:t>
            </a:r>
          </a:p>
          <a:p>
            <a:pPr marL="0" lvl="0" indent="0" fontAlgn="b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000" dirty="0">
                <a:latin typeface="Arial" charset="0"/>
                <a:cs typeface="Arial" charset="0"/>
              </a:rPr>
              <a:t>         </a:t>
            </a:r>
          </a:p>
          <a:p>
            <a:pPr marL="0" lvl="0" indent="0" fontAlgn="b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000" dirty="0">
                <a:latin typeface="Arial" charset="0"/>
                <a:cs typeface="Arial" charset="0"/>
              </a:rPr>
              <a:t> </a:t>
            </a:r>
            <a:r>
              <a:rPr lang="ru-RU" sz="2000" dirty="0">
                <a:latin typeface="Arial" charset="0"/>
                <a:cs typeface="Arial" charset="0"/>
              </a:rPr>
              <a:t>(на разницу между формами      должна быть представлена   пояснительная записка)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000" dirty="0">
                <a:latin typeface="Arial" charset="0"/>
                <a:cs typeface="Arial" charset="0"/>
              </a:rPr>
              <a:t>Из общего числа выписанных детей было направлено полицией на лечение в стационарных условиях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09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980728"/>
            <a:ext cx="8075240" cy="4886672"/>
          </a:xfrm>
        </p:spPr>
        <p:txBody>
          <a:bodyPr/>
          <a:lstStyle/>
          <a:p>
            <a:r>
              <a:rPr lang="ru-RU" altLang="ru-RU" b="1" dirty="0">
                <a:latin typeface="Times New Roman" panose="02020603050405020304" pitchFamily="18" charset="0"/>
              </a:rPr>
              <a:t>Годовой отчет федерального статистического наблюдения ф№16-ВН «Сведения о причинах временной нетрудоспособности», утв. приказом Росстата от 25.12.2014 №723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660722"/>
      </p:ext>
    </p:extLst>
  </p:cSld>
  <p:clrMapOvr>
    <a:masterClrMapping/>
  </p:clrMapOvr>
</p:sld>
</file>

<file path=ppt/theme/theme1.xml><?xml version="1.0" encoding="utf-8"?>
<a:theme xmlns:a="http://schemas.openxmlformats.org/drawingml/2006/main" name="1_Шаблон презентации ЦНИИОИЗ 97-20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24508</TotalTime>
  <Words>1525</Words>
  <Application>Microsoft Office PowerPoint</Application>
  <PresentationFormat>Экран (4:3)</PresentationFormat>
  <Paragraphs>256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1_Шаблон презентации ЦНИИОИЗ 97-2003</vt:lpstr>
      <vt:lpstr>Формы №№1-Дети(здрав), 16-ВН, 1-РБ  </vt:lpstr>
      <vt:lpstr>Презентация PowerPoint</vt:lpstr>
      <vt:lpstr>Форма 1-ДЕТИ (здрав)  Таблица 1000</vt:lpstr>
      <vt:lpstr>Форма №1-Дети (здрав)  Таблица 2000</vt:lpstr>
      <vt:lpstr>Форма 1-ДЕТИ(здрав)   Таблица 2000</vt:lpstr>
      <vt:lpstr>Форма 1-Дети(здрав)   Таблица 3000</vt:lpstr>
      <vt:lpstr>Форма 1-ДЕТИ (здрав)   Таблица 4000</vt:lpstr>
      <vt:lpstr>Межформенный контроль  ф.№131,таб.2000,стр.21гр.03=ф.№14,таб.2600,стр1.гр.04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(1001)</vt:lpstr>
      <vt:lpstr>Презентация PowerPoint</vt:lpstr>
      <vt:lpstr>Презентация PowerPoint</vt:lpstr>
      <vt:lpstr>Презентация PowerPoint</vt:lpstr>
      <vt:lpstr>    Заболеваемость, связанная с COVID-19 указывается:  1.Таблица 1004 строка 10  Разница между строкой 10 и суммой строк    20+30+40+50+60+70+80+90+100+110+120+130+140+150+160+170+180+19+200  по графам 4-5  соответственно указывает на случаи  по  заболеванию COVID-19 (U07.1-U07.2).  2.Таблица 2004 строка 10  Разница между строкой 10 и суммой строк 20+30+40+50+60+70+80+90+100+110+120+130+140+150+160+170+180+190+200  по графам 4-21 соответственно указывает на случаи по заболеванию COVID-19 (U07.1-U07.2).  </vt:lpstr>
      <vt:lpstr>Презентация PowerPoint</vt:lpstr>
      <vt:lpstr>Презентация PowerPoint</vt:lpstr>
    </vt:vector>
  </TitlesOfParts>
  <Company>FRIHCOI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i.son</dc:creator>
  <cp:lastModifiedBy>User</cp:lastModifiedBy>
  <cp:revision>752</cp:revision>
  <cp:lastPrinted>2021-12-08T12:10:43Z</cp:lastPrinted>
  <dcterms:created xsi:type="dcterms:W3CDTF">2015-03-17T12:19:09Z</dcterms:created>
  <dcterms:modified xsi:type="dcterms:W3CDTF">2021-12-08T12:11:29Z</dcterms:modified>
</cp:coreProperties>
</file>