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59" r:id="rId4"/>
    <p:sldId id="382" r:id="rId5"/>
    <p:sldId id="263" r:id="rId6"/>
    <p:sldId id="265" r:id="rId7"/>
    <p:sldId id="266" r:id="rId8"/>
    <p:sldId id="381" r:id="rId9"/>
    <p:sldId id="384" r:id="rId10"/>
    <p:sldId id="362" r:id="rId11"/>
    <p:sldId id="385" r:id="rId12"/>
    <p:sldId id="386" r:id="rId13"/>
    <p:sldId id="387" r:id="rId14"/>
    <p:sldId id="388" r:id="rId15"/>
    <p:sldId id="389" r:id="rId16"/>
    <p:sldId id="390" r:id="rId17"/>
    <p:sldId id="36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43F"/>
    <a:srgbClr val="6C5E53"/>
    <a:srgbClr val="CBAD91"/>
    <a:srgbClr val="DDD0BD"/>
    <a:srgbClr val="F0E9E0"/>
    <a:srgbClr val="AF2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1"/>
  </p:normalViewPr>
  <p:slideViewPr>
    <p:cSldViewPr snapToGrid="0" snapToObjects="1">
      <p:cViewPr varScale="1">
        <p:scale>
          <a:sx n="99" d="100"/>
          <a:sy n="99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5CC90-F3E0-F34E-A377-40DE6DBEBF3F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66288-2C99-4242-A513-7C18601C9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2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2D92A9-ED89-FD47-BE5A-58D9DD22A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127869B-D736-7C46-8036-0C507638D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13B576A-B50C-D946-85B2-B96EDBBB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A6C2DFA-9CA7-3A4C-AB4C-D4976B27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4F6218-E067-8846-A9D1-4381FC55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5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7CC201-DBB8-FA48-950F-ECBBA7BCD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BEDFA94-8E1B-B040-B827-CB3BE5E56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0421749-DEC7-BC4D-9A87-71176EE3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CA3EED3-0CD2-DA46-8076-533B9DD2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99C5F1-CB73-EC48-ADDD-397D03D6F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8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6DD1086-9CAF-464B-9AD1-D090861FB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A94DCB9-3EF6-5E4C-B919-E6CCBEE0C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15D2690-827A-EC44-A378-08A5ED57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E690AB9-E5D9-754C-A6D6-D454676BA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DB88E2D-6FB7-194D-95D6-98F8CEBC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7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C7B3E6D-428F-D64D-9DB8-A835E760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C84A7B6-9C49-E145-8460-1D79573FE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CFD615-9B17-174E-BD47-1D4FB464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0F5F776-2DC9-1648-8136-39ADFAA8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5D30271-33EF-704E-B6E6-A23C49CE7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96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FF3854-3164-E949-AD42-A6B93CF80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694265D-124D-0E49-899E-B20AAF994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EA6EA82-C35C-304F-996C-68B558D1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504407-B369-9E42-8E3B-C17C78E8F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037DF7C-30F7-3449-8AD2-3E7106C2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2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B64ED6-9511-4041-A696-8699FFA0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DAC9E4-40E1-E849-B086-201FFF3C4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5D7BBFE-F188-9847-B82B-32284E16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6ED6D4A-CD07-A647-88DD-171443633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50A9A59-6872-D64E-AB45-EB0DBF431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3350396-9BC0-2D44-8E95-D9FECA60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1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60BEC9-8728-2141-8156-2DD4E9AF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E4E189-7A25-CE49-A168-1F4878DEC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325C647-AD27-6940-BBAA-664C4E77F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675EE65-353A-4146-BDDF-A6F73B56B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EA4117B-8B9F-3C42-B213-D87A8E127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20D0192-C56C-D044-8673-5272D57D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DD4F75A-A1B9-E344-8111-1B6EB667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224DED41-F2C2-414E-A1E4-0B69D823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9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D67EDB-C1D0-164C-A5E4-385F8CE2A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2E96AD0-99B7-0A44-8A21-DED0F2F8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3D52A93-1479-9343-83BE-62F58A3E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B56759D-0B35-D549-B90C-726F1858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48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496881C-A459-994A-9289-02482108C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691D6E4-945E-2E49-A659-844909AF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445501E-DC7A-A747-BFEC-2C2704B9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26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F9E0C6-8273-584A-A1BD-9713042E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B3B854-169F-D749-A753-AC66A0142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12F99C1-90B6-EE46-A591-E915AF067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213C701-0B59-DB4E-B2A1-403029B3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3EBC1C1-CAFE-5541-A532-B8C140E71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AEA89AC-D155-5847-AAA2-F7C6FD9D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6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50F06C-7144-7A4E-B910-D4A79774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06AAA47-62E9-7541-8DCE-EE28D0DF7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26A0A02-7E9F-FB4A-BF1E-6C87E07AF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C2D3684-2810-E54D-8BE6-64706A68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963A636-BF75-1D4A-A603-3932079E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3314FA-2CFB-E145-93A9-591D4B3A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95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187097-5552-B141-B6A6-E3D8A52D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E95DE4F-CE17-4E43-99A0-A5E050952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AF541B-51DA-B144-816A-F18BFF888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5C670-C491-6D4C-8336-770A1373C3F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DBF5B6-8B2A-2F42-BABA-F1C0CE205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6F1522A-1359-B94B-9AED-4144D44A0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1A4C3-AC32-BB4C-AAF1-F9096EC0A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04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avchenko@mednet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CF8A3AF6-BF96-2844-9D9E-C02552CBD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072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44BEA93-8C80-884C-99F4-6FB698C18576}"/>
              </a:ext>
            </a:extLst>
          </p:cNvPr>
          <p:cNvSpPr/>
          <p:nvPr/>
        </p:nvSpPr>
        <p:spPr>
          <a:xfrm>
            <a:off x="0" y="-6150"/>
            <a:ext cx="12192000" cy="1163438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48" y="246636"/>
            <a:ext cx="571429" cy="6695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5763BBC-8354-A843-B87C-17E283176D15}"/>
              </a:ext>
            </a:extLst>
          </p:cNvPr>
          <p:cNvSpPr txBox="1"/>
          <p:nvPr/>
        </p:nvSpPr>
        <p:spPr>
          <a:xfrm>
            <a:off x="379548" y="2059644"/>
            <a:ext cx="108890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49443F"/>
                </a:solidFill>
                <a:latin typeface="Montserrat" pitchFamily="2" charset="0"/>
              </a:rPr>
              <a:t>форма № 53</a:t>
            </a:r>
          </a:p>
          <a:p>
            <a:endParaRPr lang="ru-RU" sz="3200" b="1" dirty="0" smtClean="0">
              <a:solidFill>
                <a:srgbClr val="49443F"/>
              </a:solidFill>
              <a:latin typeface="Montserrat" pitchFamily="2" charset="0"/>
            </a:endParaRPr>
          </a:p>
          <a:p>
            <a:r>
              <a:rPr lang="ru-RU" sz="3200" b="1" dirty="0" smtClean="0">
                <a:solidFill>
                  <a:srgbClr val="49443F"/>
                </a:solidFill>
                <a:latin typeface="Montserrat" pitchFamily="2" charset="0"/>
              </a:rPr>
              <a:t>ОТЧЕТ О МЕДИЦИНСКОМ НАБЛЮДЕНИИ </a:t>
            </a:r>
          </a:p>
          <a:p>
            <a:r>
              <a:rPr lang="ru-RU" sz="3200" b="1" dirty="0" smtClean="0">
                <a:solidFill>
                  <a:srgbClr val="49443F"/>
                </a:solidFill>
                <a:latin typeface="Montserrat" pitchFamily="2" charset="0"/>
              </a:rPr>
              <a:t>ЗА  ЛИЦАМИ, ЗАНИМАЮЩИМИСЯ ФИЗИЧЕСКОЙ КУЛЬТУРОЙ И СПОРТОМ</a:t>
            </a:r>
            <a:endParaRPr lang="ru-RU" sz="3200" dirty="0" smtClean="0">
              <a:solidFill>
                <a:srgbClr val="49443F"/>
              </a:solidFill>
              <a:effectLst/>
              <a:latin typeface="Montserrat" pitchFamily="2" charset="0"/>
            </a:endParaRPr>
          </a:p>
          <a:p>
            <a:endParaRPr lang="ru-RU" sz="3200" dirty="0">
              <a:solidFill>
                <a:srgbClr val="6C5E53"/>
              </a:solidFill>
              <a:latin typeface="Montserrat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D7ECA7BB-73C4-EF47-B549-77A1498EE1DE}"/>
              </a:ext>
            </a:extLst>
          </p:cNvPr>
          <p:cNvSpPr/>
          <p:nvPr/>
        </p:nvSpPr>
        <p:spPr>
          <a:xfrm>
            <a:off x="1108319" y="2582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latin typeface="Montserrat" pitchFamily="2" charset="0"/>
              </a:rPr>
              <a:t>Центральный научно-исследовательский </a:t>
            </a:r>
          </a:p>
          <a:p>
            <a:r>
              <a:rPr lang="ru-RU" sz="1200" dirty="0">
                <a:latin typeface="Montserrat" pitchFamily="2" charset="0"/>
              </a:rPr>
              <a:t>институт организации и информатизации </a:t>
            </a:r>
          </a:p>
          <a:p>
            <a:r>
              <a:rPr lang="ru-RU" sz="1200" dirty="0">
                <a:latin typeface="Montserrat" pitchFamily="2" charset="0"/>
              </a:rPr>
              <a:t>здравоохранения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34F602AE-0729-554D-BC0C-D0A432222F79}"/>
              </a:ext>
            </a:extLst>
          </p:cNvPr>
          <p:cNvSpPr/>
          <p:nvPr/>
        </p:nvSpPr>
        <p:spPr>
          <a:xfrm>
            <a:off x="379548" y="643025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err="1">
                <a:solidFill>
                  <a:srgbClr val="6C5E53"/>
                </a:solidFill>
                <a:latin typeface="Montserrat SemiBold" pitchFamily="2" charset="0"/>
              </a:rPr>
              <a:t>www.mednet.ru</a:t>
            </a:r>
            <a:endParaRPr lang="ru-RU" sz="1200" b="1" dirty="0">
              <a:solidFill>
                <a:srgbClr val="6C5E53"/>
              </a:solidFill>
              <a:latin typeface="Montserrat SemiBold" pitchFamily="2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369464" y="4485494"/>
            <a:ext cx="92020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endParaRPr lang="ru-RU" sz="1200" b="1" dirty="0">
              <a:solidFill>
                <a:srgbClr val="796F39"/>
              </a:solidFill>
            </a:endParaRPr>
          </a:p>
          <a:p>
            <a:pPr lvl="0" eaLnBrk="0" hangingPunct="0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Е.Д. Савченко, в.н.с. отделения научных основ организации первичной медико-санитарной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помощи</a:t>
            </a:r>
          </a:p>
          <a:p>
            <a:pPr lvl="0" eaLnBrk="0" hangingPunct="0"/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А.Ш. 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Сененко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в.н.с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отделения научных основ организации первичной медико-санитарной 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помощи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eaLnBrk="0" hangingPunct="0"/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ФГБУ «ЦНИИОИЗ»  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Минздрава России</a:t>
            </a:r>
          </a:p>
          <a:p>
            <a:pPr lvl="0" eaLnBrk="0" hangingPunct="0"/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eaLnBrk="0" hangingPunct="0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А.В. Капустина, </a:t>
            </a:r>
            <a:r>
              <a:rPr lang="ru-RU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с.н.с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научно-организационный отдел</a:t>
            </a:r>
          </a:p>
          <a:p>
            <a:pPr lvl="0" eaLnBrk="0" hangingPunct="0"/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ФГБУ «НМИЦ ТПМ» 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Минздрава России</a:t>
            </a:r>
          </a:p>
          <a:p>
            <a:pPr lvl="0" eaLnBrk="0" hangingPunct="0"/>
            <a:endParaRPr lang="ru-RU" sz="1200" b="1" dirty="0">
              <a:solidFill>
                <a:srgbClr val="796F39"/>
              </a:solidFill>
            </a:endParaRPr>
          </a:p>
          <a:p>
            <a:pPr eaLnBrk="0" hangingPunct="0"/>
            <a:endParaRPr lang="ru-RU" sz="1200" b="1" dirty="0">
              <a:solidFill>
                <a:srgbClr val="796F39"/>
              </a:solidFill>
            </a:endParaRPr>
          </a:p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endParaRPr lang="ru-RU" b="1" dirty="0">
              <a:solidFill>
                <a:srgbClr val="796F39"/>
              </a:solidFill>
            </a:endParaRPr>
          </a:p>
          <a:p>
            <a:pPr eaLnBrk="0" hangingPunct="0"/>
            <a:r>
              <a:rPr lang="ru-RU" b="1" dirty="0">
                <a:solidFill>
                  <a:srgbClr val="796F3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92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D27A9852-9833-5745-8FA9-F0724DAAA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796434"/>
            <a:ext cx="12192000" cy="208081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Таблица 4</a:t>
            </a:r>
            <a:endParaRPr lang="ru-RU" altLang="ru-RU" sz="2000" dirty="0">
              <a:solidFill>
                <a:prstClr val="black"/>
              </a:solidFill>
              <a:latin typeface="Montserra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врачебно-физкультурного </a:t>
            </a:r>
            <a:r>
              <a:rPr lang="ru-RU" altLang="ru-RU" sz="2000" b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диспансера, центра </a:t>
            </a:r>
            <a:r>
              <a:rPr lang="ru-RU" altLang="ru-RU" sz="2000" b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лечебной физкультуры и спортивной медицины</a:t>
            </a:r>
            <a:endParaRPr lang="ru-RU" altLang="ru-RU" sz="2000" dirty="0">
              <a:solidFill>
                <a:prstClr val="black"/>
              </a:solidFill>
              <a:latin typeface="Montserra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93FC90F7-D68B-4F9A-9286-B8BDC02A1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414614"/>
              </p:ext>
            </p:extLst>
          </p:nvPr>
        </p:nvGraphicFramePr>
        <p:xfrm>
          <a:off x="755576" y="1237714"/>
          <a:ext cx="10482472" cy="4534678"/>
        </p:xfrm>
        <a:graphic>
          <a:graphicData uri="http://schemas.openxmlformats.org/drawingml/2006/table">
            <a:tbl>
              <a:tblPr firstRow="1" firstCol="1" bandRow="1"/>
              <a:tblGrid>
                <a:gridCol w="915323">
                  <a:extLst>
                    <a:ext uri="{9D8B030D-6E8A-4147-A177-3AD203B41FA5}">
                      <a16:colId xmlns:a16="http://schemas.microsoft.com/office/drawing/2014/main" xmlns="" val="1826305981"/>
                    </a:ext>
                  </a:extLst>
                </a:gridCol>
                <a:gridCol w="9567149">
                  <a:extLst>
                    <a:ext uri="{9D8B030D-6E8A-4147-A177-3AD203B41FA5}">
                      <a16:colId xmlns:a16="http://schemas.microsoft.com/office/drawing/2014/main" xmlns="" val="603762877"/>
                    </a:ext>
                  </a:extLst>
                </a:gridCol>
              </a:tblGrid>
              <a:tr h="13218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Координация деятельности по профилю работы с медицинскими, спортивными, образовательными, общественными и иными организациями в целях оптимизации осуществляемой деятельности (межведомственное взаимодействие)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9702530"/>
                  </a:ext>
                </a:extLst>
              </a:tr>
              <a:tr h="650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координационного совета (межведомственного совета, рабочей группы) (указать название, когда и кем утвержден, состав)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574333"/>
                  </a:ext>
                </a:extLst>
              </a:tr>
              <a:tr h="3145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рабочих встреч (заседаний)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7808999"/>
                  </a:ext>
                </a:extLst>
              </a:tr>
              <a:tr h="3145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тематика обсуждаемых вопросов, утвержденные решения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0197823"/>
                  </a:ext>
                </a:extLst>
              </a:tr>
              <a:tr h="3145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программы и проекты, реализуемые с участием ВФД (число, название)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089967"/>
                  </a:ext>
                </a:extLst>
              </a:tr>
              <a:tr h="650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взаимодействующих организаций (в рамках указанных программ и проектов)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3339285"/>
                  </a:ext>
                </a:extLst>
              </a:tr>
              <a:tr h="3145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Оздоровление детей и молодежи на этапах физического воспитания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809549"/>
                  </a:ext>
                </a:extLst>
              </a:tr>
              <a:tr h="650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мероприятия, разработанные и реализуемые в данном направлении (перечислить)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5390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D27A9852-9833-5745-8FA9-F0724DAAA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796434"/>
            <a:ext cx="12192000" cy="208081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3EB85EA-B8DF-41A1-831C-E4386285E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415172"/>
              </p:ext>
            </p:extLst>
          </p:nvPr>
        </p:nvGraphicFramePr>
        <p:xfrm>
          <a:off x="658905" y="861694"/>
          <a:ext cx="10408023" cy="5768844"/>
        </p:xfrm>
        <a:graphic>
          <a:graphicData uri="http://schemas.openxmlformats.org/drawingml/2006/table">
            <a:tbl>
              <a:tblPr firstRow="1" firstCol="1" bandRow="1"/>
              <a:tblGrid>
                <a:gridCol w="703434">
                  <a:extLst>
                    <a:ext uri="{9D8B030D-6E8A-4147-A177-3AD203B41FA5}">
                      <a16:colId xmlns:a16="http://schemas.microsoft.com/office/drawing/2014/main" xmlns="" val="1996662788"/>
                    </a:ext>
                  </a:extLst>
                </a:gridCol>
                <a:gridCol w="9704589">
                  <a:extLst>
                    <a:ext uri="{9D8B030D-6E8A-4147-A177-3AD203B41FA5}">
                      <a16:colId xmlns:a16="http://schemas.microsoft.com/office/drawing/2014/main" xmlns="" val="3535640565"/>
                    </a:ext>
                  </a:extLst>
                </a:gridCol>
              </a:tblGrid>
              <a:tr h="1092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эффективности использования средств физической культуры, в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лечебной физкультуры, для сохранения и восстановления здоровья населения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7906396"/>
                  </a:ext>
                </a:extLst>
              </a:tr>
              <a:tr h="7205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(индикаторы) для оценки эффективности средств физической культуры (при наличии – перечислить)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7980026"/>
                  </a:ext>
                </a:extLst>
              </a:tr>
              <a:tr h="7205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мониторинга эффективности реализуемых мер (какие показатели оцениваются, исполнители, кратность предоставления)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39955425"/>
                  </a:ext>
                </a:extLst>
              </a:tr>
              <a:tr h="1445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средства физической культуры, используемые для сохранения и восстановления здоровья населения (указать какие мероприятия проводятся – название, количество, какие организации вовлечены в работу)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44200114"/>
                  </a:ext>
                </a:extLst>
              </a:tr>
              <a:tr h="10925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консультативного приема населения различных возрастных групп с выдачей рекомендаций по оздоровительным двигательным режимам, закаливанию, применению средств и методов физической культуры и спорта в целях укрепления здоровья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0037442"/>
                  </a:ext>
                </a:extLst>
              </a:tr>
              <a:tr h="3485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консультаций, всего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40447163"/>
                  </a:ext>
                </a:extLst>
              </a:tr>
              <a:tr h="3485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них, консультировано детей (0-17 лет)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5257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2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D27A9852-9833-5745-8FA9-F0724DAAA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796434"/>
            <a:ext cx="12192000" cy="208081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D97290B-14CE-45B3-9F71-835742CA3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569527"/>
              </p:ext>
            </p:extLst>
          </p:nvPr>
        </p:nvGraphicFramePr>
        <p:xfrm>
          <a:off x="526447" y="900952"/>
          <a:ext cx="10594271" cy="5906282"/>
        </p:xfrm>
        <a:graphic>
          <a:graphicData uri="http://schemas.openxmlformats.org/drawingml/2006/table">
            <a:tbl>
              <a:tblPr firstRow="1" firstCol="1" bandRow="1"/>
              <a:tblGrid>
                <a:gridCol w="741948">
                  <a:extLst>
                    <a:ext uri="{9D8B030D-6E8A-4147-A177-3AD203B41FA5}">
                      <a16:colId xmlns:a16="http://schemas.microsoft.com/office/drawing/2014/main" xmlns="" val="417334787"/>
                    </a:ext>
                  </a:extLst>
                </a:gridCol>
                <a:gridCol w="9852323">
                  <a:extLst>
                    <a:ext uri="{9D8B030D-6E8A-4147-A177-3AD203B41FA5}">
                      <a16:colId xmlns:a16="http://schemas.microsoft.com/office/drawing/2014/main" xmlns="" val="297186039"/>
                    </a:ext>
                  </a:extLst>
                </a:gridCol>
              </a:tblGrid>
              <a:tr h="10354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Осуществление методического руководства в вопросах медицинского обеспечения занятий по дисциплине «Физическая культура» в организациях, осуществляющих образовательную деятельность, с обращением внимания на организацию занятий с лицами, отнесенными по состоянию здоровья к специальной медицинской группе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0870450"/>
                  </a:ext>
                </a:extLst>
              </a:tr>
              <a:tr h="263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разработанных методических материалов (документов), всего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2658480"/>
                  </a:ext>
                </a:extLst>
              </a:tr>
              <a:tr h="6592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п. 5.1 – число методических материалов (документов), разработанных для организации занятий с лицами, отнесенными по состоянию здоровья к специальной медицинской группе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96669537"/>
                  </a:ext>
                </a:extLst>
              </a:tr>
              <a:tr h="263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тематика разработанных методических материалов (документов)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8844301"/>
                  </a:ext>
                </a:extLst>
              </a:tr>
              <a:tr h="263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организаций, для которых разрабатывались материалы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8009374"/>
                  </a:ext>
                </a:extLst>
              </a:tr>
              <a:tr h="1108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Организационно-методическое обеспечение деятельности врачебно-физкультурных диспансеров (отделений, кабинетов), медицинских пунктов учреждений и организаций физкультурно-спортивного профиля, отделений (кабинетов) лечебной физкультуры медицинских организаций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7116949"/>
                  </a:ext>
                </a:extLst>
              </a:tr>
              <a:tr h="263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разработанных распорядительных и методических материалов, всего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3630732"/>
                  </a:ext>
                </a:extLst>
              </a:tr>
              <a:tr h="507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п. 6.1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ВФД (отделений, кабинетов)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2370548"/>
                  </a:ext>
                </a:extLst>
              </a:tr>
              <a:tr h="387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медицинских пунктов учреждений и организаций физкультурно-спортивного профиля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6063867"/>
                  </a:ext>
                </a:extLst>
              </a:tr>
              <a:tr h="263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отделений (кабинетов) лечебной физкультуры медицинских организаций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6513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95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D27A9852-9833-5745-8FA9-F0724DAAA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796434"/>
            <a:ext cx="12192000" cy="208081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F3599B1F-3334-4053-A230-5DD46E669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6830"/>
              </p:ext>
            </p:extLst>
          </p:nvPr>
        </p:nvGraphicFramePr>
        <p:xfrm>
          <a:off x="907604" y="1289546"/>
          <a:ext cx="10330444" cy="2220137"/>
        </p:xfrm>
        <a:graphic>
          <a:graphicData uri="http://schemas.openxmlformats.org/drawingml/2006/table">
            <a:tbl>
              <a:tblPr firstRow="1" firstCol="1" bandRow="1"/>
              <a:tblGrid>
                <a:gridCol w="714236">
                  <a:extLst>
                    <a:ext uri="{9D8B030D-6E8A-4147-A177-3AD203B41FA5}">
                      <a16:colId xmlns:a16="http://schemas.microsoft.com/office/drawing/2014/main" xmlns="" val="540475651"/>
                    </a:ext>
                  </a:extLst>
                </a:gridCol>
                <a:gridCol w="9616208">
                  <a:extLst>
                    <a:ext uri="{9D8B030D-6E8A-4147-A177-3AD203B41FA5}">
                      <a16:colId xmlns:a16="http://schemas.microsoft.com/office/drawing/2014/main" xmlns="" val="2087222399"/>
                    </a:ext>
                  </a:extLst>
                </a:gridCol>
              </a:tblGrid>
              <a:tr h="73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мероприятий по формированию здорового образа жизни, оздоровлению населения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0616164"/>
                  </a:ext>
                </a:extLst>
              </a:tr>
              <a:tr h="1488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участие в проведении массовых мероприятий, акций, круглых столов, научно-практических конференций и т.п по вопросам формирования здорового образа жизни и оздоровлению населения (указать число, тематику, количество участников)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361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6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D27A9852-9833-5745-8FA9-F0724DAAA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796434"/>
            <a:ext cx="12192000" cy="208081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F0089C6F-C908-4C96-A987-094B3ECCE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116795"/>
              </p:ext>
            </p:extLst>
          </p:nvPr>
        </p:nvGraphicFramePr>
        <p:xfrm>
          <a:off x="818247" y="1184356"/>
          <a:ext cx="10419801" cy="4211168"/>
        </p:xfrm>
        <a:graphic>
          <a:graphicData uri="http://schemas.openxmlformats.org/drawingml/2006/table">
            <a:tbl>
              <a:tblPr firstRow="1" firstCol="1" bandRow="1"/>
              <a:tblGrid>
                <a:gridCol w="707948">
                  <a:extLst>
                    <a:ext uri="{9D8B030D-6E8A-4147-A177-3AD203B41FA5}">
                      <a16:colId xmlns:a16="http://schemas.microsoft.com/office/drawing/2014/main" xmlns="" val="1839735723"/>
                    </a:ext>
                  </a:extLst>
                </a:gridCol>
                <a:gridCol w="9711853">
                  <a:extLst>
                    <a:ext uri="{9D8B030D-6E8A-4147-A177-3AD203B41FA5}">
                      <a16:colId xmlns:a16="http://schemas.microsoft.com/office/drawing/2014/main" xmlns="" val="3638498348"/>
                    </a:ext>
                  </a:extLst>
                </a:gridCol>
              </a:tblGrid>
              <a:tr h="1704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семинаров, совещаний по вопросам медицинского контроля за лицами, занимающимися физической культурой и спортом, сохранения и укрепления их здоровья средствами физической культуры, в том числе лечебной физкультуры, для работников медицинских, образовательных учреждений различного уровня, организаций и учреждений физкультурно-спортивного профиля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3036833"/>
                  </a:ext>
                </a:extLst>
              </a:tr>
              <a:tr h="99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семинаров, совещаний по вопросам медицинского контроля за лицами, занимающимися физической культурой и спортом, сохранения и укрепления их здоровья средствами физической культуры, всего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7532984"/>
                  </a:ext>
                </a:extLst>
              </a:tr>
              <a:tr h="4706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п.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работников медицинских учреждений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6943146"/>
                  </a:ext>
                </a:extLst>
              </a:tr>
              <a:tr h="3756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работников образовательных учреждений различного уровня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6325937"/>
                  </a:ext>
                </a:extLst>
              </a:tr>
              <a:tr h="3756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организаций и учреждений физкультурно-спортивного профиля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1319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2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D27A9852-9833-5745-8FA9-F0724DAAA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777186"/>
            <a:ext cx="12192000" cy="208081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E12D3DFC-6E28-44E8-851A-EF828994F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958006"/>
              </p:ext>
            </p:extLst>
          </p:nvPr>
        </p:nvGraphicFramePr>
        <p:xfrm>
          <a:off x="785501" y="861693"/>
          <a:ext cx="10227640" cy="3330410"/>
        </p:xfrm>
        <a:graphic>
          <a:graphicData uri="http://schemas.openxmlformats.org/drawingml/2006/table">
            <a:tbl>
              <a:tblPr firstRow="1" firstCol="1" bandRow="1"/>
              <a:tblGrid>
                <a:gridCol w="893072">
                  <a:extLst>
                    <a:ext uri="{9D8B030D-6E8A-4147-A177-3AD203B41FA5}">
                      <a16:colId xmlns:a16="http://schemas.microsoft.com/office/drawing/2014/main" xmlns="" val="2872034200"/>
                    </a:ext>
                  </a:extLst>
                </a:gridCol>
                <a:gridCol w="9334568">
                  <a:extLst>
                    <a:ext uri="{9D8B030D-6E8A-4147-A177-3AD203B41FA5}">
                      <a16:colId xmlns:a16="http://schemas.microsoft.com/office/drawing/2014/main" xmlns="" val="1190811390"/>
                    </a:ext>
                  </a:extLst>
                </a:gridCol>
              </a:tblGrid>
              <a:tr h="11085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Внесение предложений по оптимизации и повышению эффективности медицинского обеспечения лиц, занимающихся физической культурой и спортом, внедрение в практическую деятельность новых лечебно-диагностических технологий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2280880"/>
                  </a:ext>
                </a:extLst>
              </a:tr>
              <a:tr h="5175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предложений, уровень внесения (федеральный, региональный, муниципальный)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9201874"/>
                  </a:ext>
                </a:extLst>
              </a:tr>
              <a:tr h="12370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лечебно-диагностических технологий, внедренных в практическую деятельность (название, область внедрения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мероприятия в области общественного здоровья, разработанные и организованные при участии специалистов врачебно-физкультурного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диспансера, центра лечебной физкультуры и спортивной медицины (перечислить)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353018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5501" y="5204012"/>
            <a:ext cx="10590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tserrat"/>
              </a:rPr>
              <a:t>Предложения и комментарии</a:t>
            </a:r>
          </a:p>
          <a:p>
            <a:endParaRPr lang="ru-RU" dirty="0">
              <a:latin typeface="Montserrat"/>
            </a:endParaRPr>
          </a:p>
          <a:p>
            <a:r>
              <a:rPr lang="ru-RU" dirty="0" smtClean="0">
                <a:latin typeface="Montserrat"/>
              </a:rPr>
              <a:t>Исполнитель (лицо, ответственное за предоставление отчета)</a:t>
            </a:r>
          </a:p>
          <a:p>
            <a:r>
              <a:rPr lang="ru-RU" dirty="0" smtClean="0">
                <a:latin typeface="Montserrat"/>
              </a:rPr>
              <a:t>Контактный телефон, электронный адрес</a:t>
            </a:r>
            <a:endParaRPr lang="ru-RU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6058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F6D9873A-7368-4441-AD7A-C7334E8F9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712"/>
            <a:ext cx="12192000" cy="684307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CBAD91"/>
              </a:solidFill>
              <a:latin typeface="Montserra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22" name="Скругленный прямоугольник 21">
            <a:extLst>
              <a:ext uri="{FF2B5EF4-FFF2-40B4-BE49-F238E27FC236}">
                <a16:creationId xmlns="" xmlns:a16="http://schemas.microsoft.com/office/drawing/2014/main" id="{ECAAF5A4-E25A-CF44-8D4E-7ADCF9748124}"/>
              </a:ext>
            </a:extLst>
          </p:cNvPr>
          <p:cNvSpPr/>
          <p:nvPr/>
        </p:nvSpPr>
        <p:spPr>
          <a:xfrm>
            <a:off x="9587898" y="1912550"/>
            <a:ext cx="2683470" cy="887479"/>
          </a:xfrm>
          <a:prstGeom prst="roundRect">
            <a:avLst/>
          </a:prstGeom>
          <a:solidFill>
            <a:srgbClr val="70A8DA">
              <a:alpha val="0"/>
            </a:srgb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rgbClr val="49443F"/>
              </a:solidFill>
              <a:latin typeface="Montserrat Medium" pitchFamily="2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568" y="1166949"/>
            <a:ext cx="3975677" cy="569105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5446" y="1175250"/>
            <a:ext cx="4037628" cy="285661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Прямоугольник 7"/>
          <p:cNvSpPr/>
          <p:nvPr/>
        </p:nvSpPr>
        <p:spPr>
          <a:xfrm>
            <a:off x="4775446" y="5516971"/>
            <a:ext cx="7416555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https://mednet.ru/novosti/metodika-formirovaniya-svedenij-o-mediczinskom-nablyudenii-za-liczami-zanimayushhimisya-fizicheskoj-kulturoj-i-sportom</a:t>
            </a:r>
            <a:endParaRPr lang="ru-RU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F8EB215-59FB-CD49-82EA-121DE786A74E}"/>
              </a:ext>
            </a:extLst>
          </p:cNvPr>
          <p:cNvSpPr/>
          <p:nvPr/>
        </p:nvSpPr>
        <p:spPr>
          <a:xfrm>
            <a:off x="0" y="6294432"/>
            <a:ext cx="12192000" cy="548640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48" y="375060"/>
            <a:ext cx="571429" cy="66951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15353" y="1152938"/>
            <a:ext cx="87540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55588" algn="ctr" fontAlgn="base"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</a:pPr>
            <a:r>
              <a:rPr lang="ru-RU" sz="3200" b="1" dirty="0">
                <a:latin typeface="Montserrat"/>
                <a:cs typeface="Arial" charset="0"/>
              </a:rPr>
              <a:t>СПАСИБО ЗА ВНИМАНИЕ!</a:t>
            </a:r>
          </a:p>
          <a:p>
            <a:pPr marL="365125" lvl="0" indent="-255588" algn="ctr" fontAlgn="base"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</a:pPr>
            <a:endParaRPr lang="ru-RU" sz="3200" b="1" dirty="0" smtClean="0">
              <a:latin typeface="Montserrat"/>
              <a:cs typeface="Arial" charset="0"/>
            </a:endParaRPr>
          </a:p>
          <a:p>
            <a:pPr marL="365125" lvl="0" indent="-255588" algn="ctr" fontAlgn="base"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</a:pPr>
            <a:endParaRPr lang="en-US" sz="3200" b="1" dirty="0">
              <a:latin typeface="Montserrat"/>
              <a:cs typeface="Arial" charset="0"/>
            </a:endParaRPr>
          </a:p>
          <a:p>
            <a:pPr marL="365125" lvl="0" indent="-255588" algn="ctr" fontAlgn="base"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</a:pPr>
            <a:r>
              <a:rPr lang="en-US" sz="3200" b="1" dirty="0">
                <a:latin typeface="Montserrat"/>
                <a:cs typeface="Arial" charset="0"/>
              </a:rPr>
              <a:t>E-mail: </a:t>
            </a:r>
            <a:r>
              <a:rPr lang="en-US" sz="3200" b="1" dirty="0">
                <a:latin typeface="Montserrat"/>
                <a:cs typeface="Arial" charset="0"/>
                <a:hlinkClick r:id="rId3"/>
              </a:rPr>
              <a:t>savchenko@mednet.ru</a:t>
            </a:r>
            <a:endParaRPr lang="en-US" sz="3200" b="1" dirty="0">
              <a:latin typeface="Montserrat"/>
              <a:cs typeface="Arial" charset="0"/>
            </a:endParaRPr>
          </a:p>
          <a:p>
            <a:pPr marL="365125" lvl="0" indent="-255588" algn="ctr" fontAlgn="base"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</a:pPr>
            <a:endParaRPr lang="en-US" sz="3200" b="1" dirty="0">
              <a:latin typeface="Montserrat"/>
              <a:cs typeface="Arial" charset="0"/>
            </a:endParaRPr>
          </a:p>
          <a:p>
            <a:pPr marL="365125" lvl="0" indent="-255588" algn="ctr" fontAlgn="base"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</a:pPr>
            <a:r>
              <a:rPr lang="ru-RU" sz="3200" b="1" dirty="0">
                <a:latin typeface="Montserrat"/>
                <a:cs typeface="Arial" charset="0"/>
              </a:rPr>
              <a:t>Тел. 8 (495) 618–31–83  доб. </a:t>
            </a:r>
            <a:r>
              <a:rPr lang="ru-RU" sz="3200" b="1" dirty="0" smtClean="0">
                <a:latin typeface="Montserrat"/>
                <a:cs typeface="Arial" charset="0"/>
              </a:rPr>
              <a:t>526</a:t>
            </a:r>
            <a:endParaRPr lang="ru-RU" sz="3200" b="1" dirty="0">
              <a:latin typeface="Montserrat"/>
              <a:cs typeface="Arial" charset="0"/>
            </a:endParaRPr>
          </a:p>
          <a:p>
            <a:pPr marL="365125" lvl="0" indent="-255588" algn="ctr" fontAlgn="base"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</a:pPr>
            <a:r>
              <a:rPr lang="ru-RU" sz="3200" b="1" dirty="0" smtClean="0">
                <a:latin typeface="Montserrat"/>
                <a:cs typeface="Arial" charset="0"/>
              </a:rPr>
              <a:t>Савченко Екатерина </a:t>
            </a:r>
            <a:r>
              <a:rPr lang="ru-RU" sz="3200" b="1" dirty="0">
                <a:latin typeface="Montserrat"/>
                <a:cs typeface="Arial" charset="0"/>
              </a:rPr>
              <a:t>Дмитриевна</a:t>
            </a:r>
            <a:r>
              <a:rPr lang="ru-RU" sz="4000" b="1" dirty="0">
                <a:latin typeface="Calibri" pitchFamily="34" charset="0"/>
                <a:cs typeface="Arial" charset="0"/>
              </a:rPr>
              <a:t> </a:t>
            </a:r>
            <a:endParaRPr lang="en-US" sz="4000" b="1" dirty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BAD9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F2A7E58-46EC-7E4A-886F-D0B73D8BCA6A}"/>
              </a:ext>
            </a:extLst>
          </p:cNvPr>
          <p:cNvSpPr txBox="1"/>
          <p:nvPr/>
        </p:nvSpPr>
        <p:spPr>
          <a:xfrm>
            <a:off x="379548" y="298056"/>
            <a:ext cx="845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0"/>
              </a:rPr>
              <a:t>Нормативная документация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ontserrat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548" y="1328582"/>
            <a:ext cx="1142992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000" dirty="0" smtClean="0">
                <a:latin typeface="Montserrat"/>
              </a:rPr>
              <a:t>Деятельность </a:t>
            </a:r>
            <a:r>
              <a:rPr lang="ru-RU" sz="2000" dirty="0">
                <a:latin typeface="Montserrat"/>
              </a:rPr>
              <a:t>врачебно-физкультурного диспансера, центра лечебной физкультуры и спортивной медицины </a:t>
            </a:r>
            <a:r>
              <a:rPr lang="ru-RU" sz="2000" dirty="0" smtClean="0">
                <a:latin typeface="Montserrat"/>
              </a:rPr>
              <a:t>регламентирована</a:t>
            </a:r>
          </a:p>
          <a:p>
            <a:pPr algn="just"/>
            <a:r>
              <a:rPr lang="ru-RU" sz="2000" dirty="0" smtClean="0">
                <a:latin typeface="Montserrat"/>
              </a:rPr>
              <a:t> </a:t>
            </a:r>
          </a:p>
          <a:p>
            <a:pPr algn="just"/>
            <a:r>
              <a:rPr lang="ru-RU" sz="2000" dirty="0" smtClean="0">
                <a:latin typeface="Montserrat"/>
              </a:rPr>
              <a:t>приказом Министерства здравоохранения российской Федерации </a:t>
            </a:r>
            <a:r>
              <a:rPr lang="ru-RU" sz="2000" dirty="0" smtClean="0">
                <a:latin typeface=""/>
              </a:rPr>
              <a:t>от 23.10.2020 </a:t>
            </a:r>
            <a:r>
              <a:rPr lang="ru-RU" sz="2000" dirty="0">
                <a:latin typeface=""/>
              </a:rPr>
              <a:t>г. </a:t>
            </a:r>
            <a:r>
              <a:rPr lang="ru-RU" sz="2000" dirty="0" smtClean="0">
                <a:latin typeface=""/>
              </a:rPr>
              <a:t>№ </a:t>
            </a:r>
            <a:r>
              <a:rPr lang="ru-RU" sz="2000" dirty="0">
                <a:latin typeface=""/>
              </a:rPr>
              <a:t>1144н </a:t>
            </a:r>
            <a:endParaRPr lang="ru-RU" sz="2000" dirty="0" smtClean="0">
              <a:latin typeface=""/>
            </a:endParaRPr>
          </a:p>
          <a:p>
            <a:pPr algn="just"/>
            <a:endParaRPr lang="ru-RU" sz="2000" dirty="0" smtClean="0">
              <a:latin typeface=""/>
            </a:endParaRPr>
          </a:p>
          <a:p>
            <a:pPr algn="just"/>
            <a:r>
              <a:rPr lang="ru-RU" sz="2000" dirty="0" smtClean="0">
                <a:latin typeface=""/>
              </a:rPr>
              <a:t>«Об утверждении порядка организации оказания медицинской помощи лицам, занимающимся физической культурой и спортом (в том числе при подготовке и проведении физкультурных мероприятий и спортивных мероприятий), включая порядок медицинского осмотра лиц, желающих пройти спортивную подготовку, заниматься физической культурой и спортом в организациях и (или) выполнить нормативы испытаний (тестов) всероссийского физкультурно-спортивного комплекса «Готов к труду и обороне" (ГТО)" и форм медицинских заключений о допуске к участию в физкультурных и спортивных мероприятиях»</a:t>
            </a:r>
            <a:endParaRPr lang="ru-RU" sz="2000" dirty="0" smtClean="0">
              <a:latin typeface="Montserrat"/>
            </a:endParaRPr>
          </a:p>
          <a:p>
            <a:pPr algn="just"/>
            <a:endParaRPr lang="ru-RU" sz="2000" dirty="0" smtClean="0">
              <a:latin typeface="Montserrat"/>
            </a:endParaRPr>
          </a:p>
          <a:p>
            <a:pPr algn="just"/>
            <a:r>
              <a:rPr lang="ru-RU" sz="2000" dirty="0" smtClean="0">
                <a:latin typeface="Montserrat"/>
              </a:rPr>
              <a:t>Отчет </a:t>
            </a:r>
            <a:r>
              <a:rPr lang="ru-RU" sz="2000" dirty="0">
                <a:latin typeface="Montserrat"/>
              </a:rPr>
              <a:t>за </a:t>
            </a:r>
            <a:r>
              <a:rPr lang="ru-RU" sz="2000" dirty="0" smtClean="0">
                <a:latin typeface="Montserrat"/>
              </a:rPr>
              <a:t>2021 </a:t>
            </a:r>
            <a:r>
              <a:rPr lang="ru-RU" sz="2000" dirty="0">
                <a:latin typeface="Montserrat"/>
              </a:rPr>
              <a:t>год  </a:t>
            </a:r>
            <a:r>
              <a:rPr lang="ru-RU" sz="2000" dirty="0" smtClean="0">
                <a:latin typeface="Montserrat"/>
              </a:rPr>
              <a:t>предоставляется </a:t>
            </a:r>
            <a:r>
              <a:rPr lang="ru-RU" sz="2000" dirty="0">
                <a:latin typeface="Montserrat"/>
              </a:rPr>
              <a:t>по форме </a:t>
            </a:r>
            <a:r>
              <a:rPr lang="ru-RU" sz="2000" dirty="0" smtClean="0">
                <a:latin typeface="Montserrat"/>
              </a:rPr>
              <a:t>отраслевой </a:t>
            </a:r>
            <a:r>
              <a:rPr lang="ru-RU" sz="2000" dirty="0">
                <a:latin typeface="Montserrat"/>
              </a:rPr>
              <a:t>статистической отчетности </a:t>
            </a:r>
            <a:endParaRPr lang="ru-RU" sz="2000" dirty="0" smtClean="0">
              <a:latin typeface="Montserrat"/>
            </a:endParaRPr>
          </a:p>
          <a:p>
            <a:pPr algn="just"/>
            <a:r>
              <a:rPr lang="ru-RU" sz="2000" dirty="0" smtClean="0">
                <a:latin typeface="Montserrat"/>
              </a:rPr>
              <a:t>№ </a:t>
            </a:r>
            <a:r>
              <a:rPr lang="ru-RU" sz="2000" dirty="0">
                <a:latin typeface="Montserrat"/>
              </a:rPr>
              <a:t>53 </a:t>
            </a:r>
            <a:r>
              <a:rPr lang="ru-RU" sz="2000" dirty="0" smtClean="0">
                <a:latin typeface="Montserrat"/>
              </a:rPr>
              <a:t>«</a:t>
            </a:r>
            <a:r>
              <a:rPr lang="ru-RU" sz="2000" dirty="0">
                <a:latin typeface="Montserrat"/>
              </a:rPr>
              <a:t>Отчет о медицинском наблюдении за лицами, занимающимися физической культурой и спортом» </a:t>
            </a:r>
            <a:r>
              <a:rPr lang="ru-RU" sz="2000" dirty="0" smtClean="0">
                <a:latin typeface="Montserrat"/>
              </a:rPr>
              <a:t>(</a:t>
            </a:r>
            <a:r>
              <a:rPr lang="ru-RU" sz="2000" dirty="0">
                <a:latin typeface="Montserrat"/>
              </a:rPr>
              <a:t>утверждена приказом </a:t>
            </a:r>
            <a:r>
              <a:rPr lang="ru-RU" sz="2000" dirty="0" err="1">
                <a:latin typeface="Montserrat"/>
              </a:rPr>
              <a:t>Минздравмедпрома</a:t>
            </a:r>
            <a:r>
              <a:rPr lang="ru-RU" sz="2000" dirty="0">
                <a:latin typeface="Montserrat"/>
              </a:rPr>
              <a:t> России от </a:t>
            </a:r>
            <a:r>
              <a:rPr lang="ru-RU" sz="2000" dirty="0" smtClean="0">
                <a:latin typeface="Montserrat"/>
              </a:rPr>
              <a:t>26.08.1994 г. </a:t>
            </a:r>
            <a:r>
              <a:rPr lang="ru-RU" sz="2000" dirty="0">
                <a:latin typeface="Montserrat"/>
              </a:rPr>
              <a:t>№182)</a:t>
            </a:r>
          </a:p>
        </p:txBody>
      </p:sp>
    </p:spTree>
    <p:extLst>
      <p:ext uri="{BB962C8B-B14F-4D97-AF65-F5344CB8AC3E}">
        <p14:creationId xmlns:p14="http://schemas.microsoft.com/office/powerpoint/2010/main" val="25593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0A5389E-F193-DA44-ABB8-C2B6F2BCF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64"/>
            <a:ext cx="12192000" cy="6843072"/>
          </a:xfrm>
          <a:prstGeom prst="rect">
            <a:avLst/>
          </a:prstGeom>
        </p:spPr>
      </p:pic>
      <p:pic>
        <p:nvPicPr>
          <p:cNvPr id="108" name="Рисунок 107">
            <a:extLst>
              <a:ext uri="{FF2B5EF4-FFF2-40B4-BE49-F238E27FC236}">
                <a16:creationId xmlns="" xmlns:a16="http://schemas.microsoft.com/office/drawing/2014/main" id="{7E9DE1C1-3A28-B042-A51E-5CE1B3256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5288"/>
            <a:ext cx="12192000" cy="199404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Montserrat"/>
                <a:ea typeface="+mj-ea"/>
                <a:cs typeface="+mj-cs"/>
              </a:rPr>
              <a:t>I</a:t>
            </a:r>
            <a:r>
              <a:rPr lang="ru-RU" sz="2000" b="1" dirty="0" smtClean="0">
                <a:solidFill>
                  <a:schemeClr val="tx1"/>
                </a:solidFill>
                <a:latin typeface="Montserrat"/>
                <a:ea typeface="+mj-ea"/>
                <a:cs typeface="+mj-cs"/>
              </a:rPr>
              <a:t>. Диспансерное </a:t>
            </a:r>
            <a:r>
              <a:rPr lang="ru-RU" sz="2000" b="1" dirty="0">
                <a:solidFill>
                  <a:schemeClr val="tx1"/>
                </a:solidFill>
                <a:latin typeface="Montserrat"/>
                <a:ea typeface="+mj-ea"/>
                <a:cs typeface="+mj-cs"/>
              </a:rPr>
              <a:t>наблюдение за лицами, занимающимися физической культурой и спортом </a:t>
            </a:r>
            <a:endParaRPr lang="ru-RU" sz="2000" b="1" dirty="0" smtClean="0">
              <a:solidFill>
                <a:schemeClr val="tx1"/>
              </a:solidFill>
              <a:latin typeface="Montserrat"/>
              <a:ea typeface="+mj-ea"/>
              <a:cs typeface="+mj-cs"/>
            </a:endParaRPr>
          </a:p>
          <a:p>
            <a:endParaRPr lang="ru-RU" sz="2000" b="1" dirty="0">
              <a:solidFill>
                <a:schemeClr val="tx1"/>
              </a:solidFill>
              <a:latin typeface="Montserrat"/>
              <a:ea typeface="+mj-ea"/>
              <a:cs typeface="+mj-cs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Montserrat"/>
                <a:ea typeface="+mj-ea"/>
                <a:cs typeface="+mj-cs"/>
              </a:rPr>
              <a:t>   таблица 3/2100</a:t>
            </a:r>
            <a:endParaRPr lang="ru-RU" sz="2000" dirty="0">
              <a:solidFill>
                <a:schemeClr val="tx1"/>
              </a:solidFill>
              <a:latin typeface="Montserra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8F4C1328-F2B2-E34A-B80F-1AF794486ADF}"/>
              </a:ext>
            </a:extLst>
          </p:cNvPr>
          <p:cNvSpPr/>
          <p:nvPr/>
        </p:nvSpPr>
        <p:spPr>
          <a:xfrm>
            <a:off x="1600050" y="1015383"/>
            <a:ext cx="1570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rgbClr val="49443F"/>
              </a:solidFill>
              <a:latin typeface="Montserrat Light" pitchFamily="2" charset="0"/>
              <a:ea typeface="Calibri" panose="020F0502020204030204" pitchFamily="34" charset="0"/>
            </a:endParaRPr>
          </a:p>
          <a:p>
            <a:pPr algn="ctr"/>
            <a:endParaRPr lang="ru-RU" sz="2400" dirty="0">
              <a:solidFill>
                <a:srgbClr val="49443F"/>
              </a:solidFill>
              <a:latin typeface="Montserrat" pitchFamily="2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7D4D372C-A932-1443-B4E1-F3B94BC43516}"/>
              </a:ext>
            </a:extLst>
          </p:cNvPr>
          <p:cNvSpPr/>
          <p:nvPr/>
        </p:nvSpPr>
        <p:spPr>
          <a:xfrm>
            <a:off x="8869122" y="1236460"/>
            <a:ext cx="1448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49443F"/>
              </a:solidFill>
              <a:latin typeface="Montserrat" pitchFamily="2" charset="0"/>
            </a:endParaRPr>
          </a:p>
          <a:p>
            <a:pPr algn="ctr"/>
            <a:endParaRPr lang="ru-RU" sz="2400" dirty="0">
              <a:solidFill>
                <a:srgbClr val="49443F"/>
              </a:solidFill>
              <a:latin typeface="Montserrat" pitchFamily="2" charset="0"/>
            </a:endParaRP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="" xmlns:a16="http://schemas.microsoft.com/office/drawing/2014/main" id="{8761A4E6-EEFF-3B49-9518-0A5CCA11F163}"/>
              </a:ext>
            </a:extLst>
          </p:cNvPr>
          <p:cNvSpPr/>
          <p:nvPr/>
        </p:nvSpPr>
        <p:spPr>
          <a:xfrm>
            <a:off x="1328735" y="2865803"/>
            <a:ext cx="47672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ru-RU" dirty="0">
              <a:solidFill>
                <a:srgbClr val="49443F"/>
              </a:solidFill>
              <a:latin typeface="Montserrat Light" pitchFamily="2" charset="0"/>
              <a:ea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541" y="1202556"/>
            <a:ext cx="11119901" cy="48487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Box 3"/>
          <p:cNvSpPr txBox="1"/>
          <p:nvPr/>
        </p:nvSpPr>
        <p:spPr>
          <a:xfrm>
            <a:off x="497541" y="6293224"/>
            <a:ext cx="1111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Контроль: стр. 01 = стр. 02+03+04+05 по всем гр.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309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0A5389E-F193-DA44-ABB8-C2B6F2BCF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307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-30069" y="7464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Montserrat"/>
                <a:ea typeface="+mj-ea"/>
                <a:cs typeface="+mj-cs"/>
              </a:rPr>
              <a:t>2. Медицинская помощь при  спортивно-массовых </a:t>
            </a:r>
            <a:r>
              <a:rPr lang="ru-RU" sz="2000" b="1" dirty="0" smtClean="0">
                <a:solidFill>
                  <a:schemeClr val="tx1"/>
                </a:solidFill>
                <a:latin typeface="Montserrat"/>
                <a:ea typeface="+mj-ea"/>
                <a:cs typeface="+mj-cs"/>
              </a:rPr>
              <a:t>мероприятиях</a:t>
            </a:r>
          </a:p>
          <a:p>
            <a:endParaRPr lang="ru-RU" sz="2000" b="1" dirty="0" smtClean="0">
              <a:solidFill>
                <a:schemeClr val="tx1"/>
              </a:solidFill>
              <a:latin typeface="Montserrat"/>
              <a:ea typeface="+mj-ea"/>
              <a:cs typeface="+mj-cs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Montserrat"/>
                <a:ea typeface="+mj-ea"/>
                <a:cs typeface="+mj-cs"/>
              </a:rPr>
              <a:t>таблица 3/2200</a:t>
            </a:r>
            <a:endParaRPr lang="ru-RU" dirty="0">
              <a:solidFill>
                <a:schemeClr val="tx1"/>
              </a:solidFill>
              <a:latin typeface="Montserra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8F4C1328-F2B2-E34A-B80F-1AF794486ADF}"/>
              </a:ext>
            </a:extLst>
          </p:cNvPr>
          <p:cNvSpPr/>
          <p:nvPr/>
        </p:nvSpPr>
        <p:spPr>
          <a:xfrm>
            <a:off x="1600050" y="1015383"/>
            <a:ext cx="1570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rgbClr val="49443F"/>
              </a:solidFill>
              <a:latin typeface="Montserrat Light" pitchFamily="2" charset="0"/>
              <a:ea typeface="Calibri" panose="020F0502020204030204" pitchFamily="34" charset="0"/>
            </a:endParaRPr>
          </a:p>
          <a:p>
            <a:pPr algn="ctr"/>
            <a:endParaRPr lang="ru-RU" sz="2400" dirty="0">
              <a:solidFill>
                <a:srgbClr val="49443F"/>
              </a:solidFill>
              <a:latin typeface="Montserrat" pitchFamily="2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7D4D372C-A932-1443-B4E1-F3B94BC43516}"/>
              </a:ext>
            </a:extLst>
          </p:cNvPr>
          <p:cNvSpPr/>
          <p:nvPr/>
        </p:nvSpPr>
        <p:spPr>
          <a:xfrm>
            <a:off x="8869122" y="1236460"/>
            <a:ext cx="14482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49443F"/>
              </a:solidFill>
              <a:latin typeface="Montserrat" pitchFamily="2" charset="0"/>
            </a:endParaRPr>
          </a:p>
          <a:p>
            <a:pPr algn="ctr"/>
            <a:endParaRPr lang="ru-RU" sz="2400" dirty="0">
              <a:solidFill>
                <a:srgbClr val="49443F"/>
              </a:solidFill>
              <a:latin typeface="Montserrat" pitchFamily="2" charset="0"/>
            </a:endParaRP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="" xmlns:a16="http://schemas.microsoft.com/office/drawing/2014/main" id="{8761A4E6-EEFF-3B49-9518-0A5CCA11F163}"/>
              </a:ext>
            </a:extLst>
          </p:cNvPr>
          <p:cNvSpPr/>
          <p:nvPr/>
        </p:nvSpPr>
        <p:spPr>
          <a:xfrm>
            <a:off x="1328735" y="2865803"/>
            <a:ext cx="47672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ru-RU" dirty="0">
              <a:solidFill>
                <a:srgbClr val="49443F"/>
              </a:solidFill>
              <a:latin typeface="Montserrat Light" pitchFamily="2" charset="0"/>
              <a:ea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230926"/>
              </p:ext>
            </p:extLst>
          </p:nvPr>
        </p:nvGraphicFramePr>
        <p:xfrm>
          <a:off x="377825" y="1066641"/>
          <a:ext cx="11376211" cy="449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718"/>
                <a:gridCol w="591670"/>
                <a:gridCol w="1761565"/>
                <a:gridCol w="1506071"/>
                <a:gridCol w="1508915"/>
                <a:gridCol w="1075037"/>
                <a:gridCol w="2194235"/>
              </a:tblGrid>
              <a:tr h="780761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№ стр.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Всего обслужено мероприятий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Число участников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Число обращений за мед. помощью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Число лиц, получивших спортивные травмы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371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из них тяжелые, потребовавшие госпитализации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03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58779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Соревнования</a:t>
                      </a:r>
                      <a:endParaRPr lang="ru-RU" sz="2000" b="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01</a:t>
                      </a:r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926791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Учебно-тренировочные занятия</a:t>
                      </a:r>
                      <a:endParaRPr lang="ru-RU" sz="2000" b="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02</a:t>
                      </a:r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45945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Учебно-тренировочные</a:t>
                      </a:r>
                      <a:r>
                        <a:rPr lang="ru-RU" sz="2000" b="0" baseline="0" dirty="0" smtClean="0"/>
                        <a:t> сборы</a:t>
                      </a:r>
                      <a:endParaRPr lang="ru-RU" sz="2000" b="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03</a:t>
                      </a:r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7825" y="5771684"/>
            <a:ext cx="1137621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Контроль:   гр.6 ≤ гр.4 по стр. 01, 02, 03</a:t>
            </a:r>
          </a:p>
          <a:p>
            <a:r>
              <a:rPr lang="ru-RU" sz="2000" i="1" dirty="0"/>
              <a:t>                   </a:t>
            </a:r>
            <a:r>
              <a:rPr lang="ru-RU" sz="2000" i="1" dirty="0" smtClean="0"/>
              <a:t>    гр.7 </a:t>
            </a:r>
            <a:r>
              <a:rPr lang="ru-RU" sz="2000" i="1" dirty="0"/>
              <a:t>≤ </a:t>
            </a:r>
            <a:r>
              <a:rPr lang="ru-RU" sz="2000" i="1" dirty="0" smtClean="0"/>
              <a:t>гр.6 </a:t>
            </a:r>
            <a:r>
              <a:rPr lang="ru-RU" sz="2000" i="1" dirty="0"/>
              <a:t>по стр. 01, 02, 03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F6D9873A-7368-4441-AD7A-C7334E8F9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180"/>
            <a:ext cx="12192000" cy="684307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prstClr val="black"/>
                </a:solidFill>
                <a:latin typeface="Montserrat"/>
              </a:rPr>
              <a:t>Перед предоставлением сформированного годового отчета в ЦНИИОИЗ </a:t>
            </a:r>
            <a:r>
              <a:rPr lang="ru-RU" sz="2000" b="1" dirty="0" smtClean="0">
                <a:solidFill>
                  <a:prstClr val="black"/>
                </a:solidFill>
                <a:latin typeface="Montserrat"/>
              </a:rPr>
              <a:t>необходимо:</a:t>
            </a:r>
            <a:endParaRPr lang="ru-RU" sz="2000" dirty="0">
              <a:solidFill>
                <a:srgbClr val="CBAD91"/>
              </a:solidFill>
              <a:latin typeface="Montserra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22" name="Скругленный прямоугольник 21">
            <a:extLst>
              <a:ext uri="{FF2B5EF4-FFF2-40B4-BE49-F238E27FC236}">
                <a16:creationId xmlns="" xmlns:a16="http://schemas.microsoft.com/office/drawing/2014/main" id="{ECAAF5A4-E25A-CF44-8D4E-7ADCF9748124}"/>
              </a:ext>
            </a:extLst>
          </p:cNvPr>
          <p:cNvSpPr/>
          <p:nvPr/>
        </p:nvSpPr>
        <p:spPr>
          <a:xfrm>
            <a:off x="9587898" y="1912550"/>
            <a:ext cx="2683470" cy="887479"/>
          </a:xfrm>
          <a:prstGeom prst="roundRect">
            <a:avLst/>
          </a:prstGeom>
          <a:solidFill>
            <a:srgbClr val="70A8DA">
              <a:alpha val="0"/>
            </a:srgb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rgbClr val="49443F"/>
              </a:solidFill>
              <a:latin typeface="Montserrat Medium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1975" y="2136339"/>
            <a:ext cx="107875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prstClr val="black"/>
                </a:solidFill>
                <a:latin typeface="Montserrat"/>
              </a:rPr>
              <a:t>1. сопоставить </a:t>
            </a:r>
            <a:r>
              <a:rPr lang="ru-RU" sz="2400" dirty="0">
                <a:solidFill>
                  <a:prstClr val="black"/>
                </a:solidFill>
                <a:latin typeface="Montserrat"/>
              </a:rPr>
              <a:t>данные текущего отчета с данными за предыдущий год;</a:t>
            </a:r>
          </a:p>
          <a:p>
            <a:pPr marL="266700" lvl="0" indent="-26670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latin typeface="Montserrat"/>
            </a:endParaRPr>
          </a:p>
          <a:p>
            <a:pPr marL="266700" lvl="0" indent="-2667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prstClr val="black"/>
                </a:solidFill>
                <a:latin typeface="Montserrat"/>
              </a:rPr>
              <a:t>2. уточнить </a:t>
            </a:r>
            <a:r>
              <a:rPr lang="ru-RU" sz="2400" dirty="0">
                <a:solidFill>
                  <a:prstClr val="black"/>
                </a:solidFill>
                <a:latin typeface="Montserrat"/>
              </a:rPr>
              <a:t>причины резких изменений (роста, снижения) отдельных </a:t>
            </a:r>
            <a:r>
              <a:rPr lang="ru-RU" sz="2400" dirty="0" smtClean="0">
                <a:solidFill>
                  <a:prstClr val="black"/>
                </a:solidFill>
                <a:latin typeface="Montserrat"/>
              </a:rPr>
              <a:t> показателей</a:t>
            </a:r>
            <a:r>
              <a:rPr lang="ru-RU" sz="2400" dirty="0">
                <a:solidFill>
                  <a:prstClr val="black"/>
                </a:solidFill>
                <a:latin typeface="Montserrat"/>
              </a:rPr>
              <a:t>.</a:t>
            </a:r>
          </a:p>
          <a:p>
            <a:pPr marL="266700" lvl="0" indent="-2667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Montserrat"/>
              </a:rPr>
              <a:t>    </a:t>
            </a:r>
          </a:p>
          <a:p>
            <a:pPr marL="266700" lvl="0" indent="-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prstClr val="black"/>
                </a:solidFill>
                <a:latin typeface="Montserrat"/>
              </a:rPr>
              <a:t>    Все  </a:t>
            </a:r>
            <a:r>
              <a:rPr lang="ru-RU" sz="2400" dirty="0">
                <a:solidFill>
                  <a:srgbClr val="FF0000"/>
                </a:solidFill>
                <a:latin typeface="Montserrat"/>
              </a:rPr>
              <a:t>значительные расхождения</a:t>
            </a:r>
            <a:r>
              <a:rPr lang="ru-RU" sz="2400" dirty="0">
                <a:solidFill>
                  <a:prstClr val="black"/>
                </a:solidFill>
                <a:latin typeface="Montserrat"/>
              </a:rPr>
              <a:t>  </a:t>
            </a:r>
            <a:endParaRPr lang="ru-RU" sz="2400" dirty="0" smtClean="0">
              <a:solidFill>
                <a:prstClr val="black"/>
              </a:solidFill>
              <a:latin typeface="Montserrat"/>
            </a:endParaRPr>
          </a:p>
          <a:p>
            <a:pPr marL="266700" lvl="0" indent="-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Montserrat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Montserrat"/>
              </a:rPr>
              <a:t>   сведений </a:t>
            </a:r>
            <a:r>
              <a:rPr lang="ru-RU" sz="2400" dirty="0">
                <a:solidFill>
                  <a:prstClr val="black"/>
                </a:solidFill>
                <a:latin typeface="Montserrat"/>
              </a:rPr>
              <a:t>отчетного периода с </a:t>
            </a:r>
            <a:r>
              <a:rPr lang="ru-RU" sz="2400" dirty="0" smtClean="0">
                <a:solidFill>
                  <a:prstClr val="black"/>
                </a:solidFill>
                <a:latin typeface="Montserrat"/>
              </a:rPr>
              <a:t>данными предыдущего </a:t>
            </a:r>
            <a:r>
              <a:rPr lang="ru-RU" sz="2400" dirty="0">
                <a:solidFill>
                  <a:prstClr val="black"/>
                </a:solidFill>
                <a:latin typeface="Montserrat"/>
              </a:rPr>
              <a:t>года </a:t>
            </a:r>
            <a:endParaRPr lang="ru-RU" sz="2400" dirty="0" smtClean="0">
              <a:solidFill>
                <a:prstClr val="black"/>
              </a:solidFill>
              <a:latin typeface="Montserrat"/>
            </a:endParaRPr>
          </a:p>
          <a:p>
            <a:pPr marL="266700" lvl="0" indent="-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Montserrat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Montserrat"/>
              </a:rPr>
              <a:t>   необходимо </a:t>
            </a:r>
            <a:r>
              <a:rPr lang="ru-RU" sz="2400" dirty="0" smtClean="0">
                <a:solidFill>
                  <a:srgbClr val="FF0000"/>
                </a:solidFill>
                <a:latin typeface="Montserrat"/>
              </a:rPr>
              <a:t>пояснить </a:t>
            </a:r>
          </a:p>
          <a:p>
            <a:pPr marL="266700" lvl="0" indent="-2667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FF0000"/>
                </a:solidFill>
                <a:latin typeface="Montserrat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Montserrat"/>
              </a:rPr>
              <a:t>   </a:t>
            </a:r>
            <a:r>
              <a:rPr lang="ru-RU" sz="2400" dirty="0" smtClean="0">
                <a:latin typeface="Montserrat"/>
              </a:rPr>
              <a:t>(приложить отдельный сопроводительный лист с пояснениями)</a:t>
            </a:r>
            <a:r>
              <a:rPr lang="ru-RU" sz="2000" dirty="0" smtClean="0">
                <a:latin typeface="Montserrat"/>
              </a:rPr>
              <a:t> </a:t>
            </a:r>
            <a:endParaRPr lang="ru-RU" sz="20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400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697D475-B99B-7947-8354-03765AAD9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64"/>
            <a:ext cx="12192000" cy="684307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285099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b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записка</a:t>
            </a:r>
            <a:endParaRPr lang="ru-RU" sz="2000" dirty="0">
              <a:solidFill>
                <a:prstClr val="black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b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к годовой форме отраслевой статистической отчетности №</a:t>
            </a:r>
            <a:r>
              <a:rPr lang="ru-RU" sz="2000" b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53 «</a:t>
            </a:r>
            <a:r>
              <a:rPr lang="ru-RU" sz="2000" b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Отчет о медицинском наблюдении за лицами, </a:t>
            </a:r>
            <a:r>
              <a:rPr lang="ru-RU" sz="2000" b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занимающимися </a:t>
            </a:r>
            <a:r>
              <a:rPr lang="ru-RU" sz="2000" b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физической культурой и спортом»</a:t>
            </a:r>
            <a:endParaRPr lang="ru-RU" sz="2000" dirty="0">
              <a:solidFill>
                <a:prstClr val="black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9522" y="1462187"/>
            <a:ext cx="11432958" cy="3032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записка составлена согласно </a:t>
            </a:r>
            <a:r>
              <a:rPr lang="ru-RU" sz="2000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приложениям к Порядку </a:t>
            </a:r>
            <a:r>
              <a:rPr lang="ru-RU" sz="2000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оказания медицинской помощи лицам, занимающимся физической культурой и спортом (в том числе при подготовке и проведении физкультурных мероприятий и спортивных мероприятий), включая порядок медицинского осмотра лиц, желающих пройти спортивную подготовку, заниматься физической культурой и спортом в организациях и (или) выполнить нормативы испытаний (тестов) Всероссийского физкультурно-спортивного комплекса «Готов к труду и обороне</a:t>
            </a:r>
            <a:r>
              <a:rPr lang="ru-RU" sz="2000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» (ГТО)» и форм медицинских заключений о допуске к участию в физкультурных и спортивных мероприятиях», </a:t>
            </a:r>
            <a:r>
              <a:rPr lang="ru-RU" sz="2000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утвержденному приказом </a:t>
            </a:r>
            <a:r>
              <a:rPr lang="ru-RU" sz="2000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Минздрава РФ </a:t>
            </a:r>
            <a:r>
              <a:rPr lang="ru-RU" sz="2000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000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23.10.2020 г</a:t>
            </a:r>
            <a:r>
              <a:rPr lang="ru-RU" sz="2000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. № </a:t>
            </a:r>
            <a:r>
              <a:rPr lang="ru-RU" sz="2000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1144н</a:t>
            </a:r>
            <a:r>
              <a:rPr lang="ru-RU" sz="2000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9522" y="4494492"/>
            <a:ext cx="11332866" cy="227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пояснительной записке предоставляются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сводные сведения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субъекту за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отчетный период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(2021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lvl="0" indent="449580" algn="just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пояснительной записки: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«Методика формирования сведений о медицинском наблюдении за лицами, занимающимися физической культурой и спортом» </a:t>
            </a:r>
          </a:p>
          <a:p>
            <a:pPr lvl="0" indent="449580" algn="just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://mednet.ru/novosti/metodika-formirovaniya-svedenij-o-mediczinskom-nablyudenii-za-liczami-zanimayushhimisya-fizicheskoj-kulturoj-i-sportom</a:t>
            </a:r>
            <a:endParaRPr lang="ru-RU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697D475-B99B-7947-8354-03765AAD9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683" y="-114150"/>
            <a:ext cx="12192000" cy="684307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Таблица 1</a:t>
            </a:r>
            <a:b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Структура службы наблюдения за лицами, </a:t>
            </a:r>
            <a:endParaRPr lang="ru-RU" sz="2000" b="1" dirty="0" smtClean="0">
              <a:solidFill>
                <a:schemeClr val="tx1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занимающимися </a:t>
            </a:r>
            <a: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физической культурой и спортом на территории региона</a:t>
            </a:r>
            <a:endParaRPr lang="ru-RU" sz="2000" dirty="0">
              <a:solidFill>
                <a:schemeClr val="tx1"/>
              </a:solidFill>
              <a:latin typeface="Montserra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862720"/>
              </p:ext>
            </p:extLst>
          </p:nvPr>
        </p:nvGraphicFramePr>
        <p:xfrm>
          <a:off x="351942" y="1191106"/>
          <a:ext cx="8751715" cy="4954199"/>
        </p:xfrm>
        <a:graphic>
          <a:graphicData uri="http://schemas.openxmlformats.org/drawingml/2006/table">
            <a:tbl>
              <a:tblPr firstRow="1" firstCol="1" bandRow="1"/>
              <a:tblGrid>
                <a:gridCol w="2651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85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0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6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37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529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организации (структурного подразделения)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в субъекте РФ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Указать: самостоятельный, входит в состав организации (указать название и место расположения), является юридическим лицом*</a:t>
                      </a:r>
                      <a:endParaRPr lang="ru-RU" sz="1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Численность обслуживаемого населения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взрослые</a:t>
                      </a:r>
                      <a:endParaRPr lang="ru-RU" sz="1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4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59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Врачебно-физкультурный диспансер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59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Врачебно-физкультурное отделение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59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Врачебно-физкультурный кабинет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9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пункт учреждения и/или организации физкультурно-спортивного профиля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59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 лечебной физкультуры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59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(кабинет) лечебной физкультуры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59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 спортивной медицины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184341" y="3200479"/>
            <a:ext cx="26251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*</a:t>
            </a:r>
            <a:r>
              <a:rPr lang="ru-RU" sz="1400" b="1" i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ВФД самостоятельный</a:t>
            </a:r>
            <a:r>
              <a:rPr lang="ru-RU" sz="1400" i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 – не объединен ни с какой другой организацией; </a:t>
            </a:r>
            <a:endParaRPr lang="ru-RU" sz="1400" i="1" dirty="0" smtClean="0">
              <a:solidFill>
                <a:prstClr val="black"/>
              </a:solidFill>
              <a:latin typeface="Montserrat"/>
              <a:ea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ВФД</a:t>
            </a:r>
            <a:r>
              <a:rPr lang="ru-RU" sz="1400" i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 </a:t>
            </a:r>
            <a:r>
              <a:rPr lang="ru-RU" sz="1400" b="1" i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входит в состав другой организации как структурное подразделение </a:t>
            </a:r>
            <a:r>
              <a:rPr lang="ru-RU" sz="1400" i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– указать в какую организацию </a:t>
            </a:r>
            <a:r>
              <a:rPr lang="ru-RU" sz="1400" i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входит,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ВФД</a:t>
            </a:r>
            <a:r>
              <a:rPr lang="ru-RU" sz="1400" i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 </a:t>
            </a:r>
            <a:r>
              <a:rPr lang="ru-RU" sz="1400" b="1" i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является </a:t>
            </a:r>
            <a:r>
              <a:rPr lang="ru-RU" sz="1400" b="1" i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юридическим лицом</a:t>
            </a:r>
            <a:r>
              <a:rPr lang="ru-RU" sz="1400" i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 (в </a:t>
            </a:r>
            <a:r>
              <a:rPr lang="ru-RU" sz="1400" i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состав ВФД входят другие подразделения, </a:t>
            </a:r>
            <a:r>
              <a:rPr lang="ru-RU" sz="1400" i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например, </a:t>
            </a:r>
            <a:r>
              <a:rPr lang="ru-RU" sz="1400" i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центр </a:t>
            </a:r>
            <a:r>
              <a:rPr lang="ru-RU" sz="1400" i="1" dirty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медицинской </a:t>
            </a:r>
            <a:r>
              <a:rPr lang="ru-RU" sz="1400" i="1" dirty="0" smtClean="0">
                <a:solidFill>
                  <a:prstClr val="black"/>
                </a:solidFill>
                <a:latin typeface="Montserrat"/>
                <a:ea typeface="Calibri" panose="020F0502020204030204" pitchFamily="34" charset="0"/>
              </a:rPr>
              <a:t>профилактики)</a:t>
            </a:r>
            <a:endParaRPr lang="ru-RU" sz="1400" dirty="0">
              <a:solidFill>
                <a:prstClr val="black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6887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697D475-B99B-7947-8354-03765AAD9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6346"/>
            <a:ext cx="12192000" cy="6843072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="" xmlns:a16="http://schemas.microsoft.com/office/drawing/2014/main" id="{13DAAA28-CF4D-2342-9165-2C70A5801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471212"/>
            <a:ext cx="12192000" cy="245167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869321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Таблица 2</a:t>
            </a:r>
            <a:b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Штаты и </a:t>
            </a:r>
            <a:r>
              <a:rPr lang="ru-RU" sz="2000" b="1" dirty="0" smtClean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кадры</a:t>
            </a:r>
            <a:endParaRPr lang="ru-RU" sz="2000" dirty="0">
              <a:solidFill>
                <a:schemeClr val="tx1"/>
              </a:solidFill>
              <a:latin typeface="Montserra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9B227CE-90ED-4240-949A-FEDD8F0C48ED}"/>
              </a:ext>
            </a:extLst>
          </p:cNvPr>
          <p:cNvSpPr/>
          <p:nvPr/>
        </p:nvSpPr>
        <p:spPr>
          <a:xfrm>
            <a:off x="216019" y="5266164"/>
            <a:ext cx="5457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5FC8EFB8-DFD1-D242-8BBD-3FEEA9AB9413}"/>
              </a:ext>
            </a:extLst>
          </p:cNvPr>
          <p:cNvSpPr/>
          <p:nvPr/>
        </p:nvSpPr>
        <p:spPr>
          <a:xfrm>
            <a:off x="5673291" y="5266164"/>
            <a:ext cx="6168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102860"/>
              </p:ext>
            </p:extLst>
          </p:nvPr>
        </p:nvGraphicFramePr>
        <p:xfrm>
          <a:off x="718565" y="869459"/>
          <a:ext cx="10411998" cy="6077653"/>
        </p:xfrm>
        <a:graphic>
          <a:graphicData uri="http://schemas.openxmlformats.org/drawingml/2006/table">
            <a:tbl>
              <a:tblPr firstRow="1" firstCol="1" bandRow="1"/>
              <a:tblGrid>
                <a:gridCol w="31018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95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2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93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293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027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293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2936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50276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8405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Занимаемая должность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Штатных ставок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Занято ставок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физ. лиц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ВФД/ЦСМ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(кабинет)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пункт учреждения и/или организации физкультурно-спортивного профиля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ВФД/ЦСМ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(кабинет)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пункт учреждения и/или организации физкультурно-спортивного профиля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ВФД/ЦСМ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71755" marR="71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(кабинет)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Медицинский пункт учреждения и/или организации физкультурно-спортивного профиля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4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Главный врач (директор, зав. отделением)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по спортивной медицине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хирург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терапевт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педиатр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кардиолог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невролог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офтальмолог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16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ортопед-травматолог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отоларинголог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по ЛФК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стоматолог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40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клинической лаборатории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25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функциональной диагностики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 физиотерапевт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Фельдшер</a:t>
                      </a:r>
                      <a:endParaRPr lang="ru-RU" sz="120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824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медперсонал (медицинская сестра)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2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специалисты (указать какие)</a:t>
                      </a:r>
                      <a:endParaRPr lang="ru-RU" sz="12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993" marR="4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2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697D475-B99B-7947-8354-03765AAD9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6346"/>
            <a:ext cx="12192000" cy="6843072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="" xmlns:a16="http://schemas.microsoft.com/office/drawing/2014/main" id="{13DAAA28-CF4D-2342-9165-2C70A5801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52353"/>
            <a:ext cx="12192000" cy="245167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51DC0CC-91B8-6046-A74E-4C44FAC4123A}"/>
              </a:ext>
            </a:extLst>
          </p:cNvPr>
          <p:cNvSpPr/>
          <p:nvPr/>
        </p:nvSpPr>
        <p:spPr>
          <a:xfrm>
            <a:off x="0" y="-7628"/>
            <a:ext cx="12192000" cy="1054245"/>
          </a:xfrm>
          <a:prstGeom prst="rect">
            <a:avLst/>
          </a:prstGeom>
          <a:solidFill>
            <a:srgbClr val="DDD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Таблица 3</a:t>
            </a:r>
            <a:b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Диспансерное наблюдение за лицами, занимающимися физической культурой и спортом</a:t>
            </a:r>
            <a:endParaRPr lang="ru-RU" sz="2000" dirty="0">
              <a:solidFill>
                <a:schemeClr val="tx1"/>
              </a:solidFill>
              <a:latin typeface="Montserra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A6B8A35B-AE65-D24D-AC1F-054766D8A5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8048" y="192180"/>
            <a:ext cx="571429" cy="669514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9B227CE-90ED-4240-949A-FEDD8F0C48ED}"/>
              </a:ext>
            </a:extLst>
          </p:cNvPr>
          <p:cNvSpPr/>
          <p:nvPr/>
        </p:nvSpPr>
        <p:spPr>
          <a:xfrm>
            <a:off x="216019" y="5266164"/>
            <a:ext cx="54572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5FC8EFB8-DFD1-D242-8BBD-3FEEA9AB9413}"/>
              </a:ext>
            </a:extLst>
          </p:cNvPr>
          <p:cNvSpPr/>
          <p:nvPr/>
        </p:nvSpPr>
        <p:spPr>
          <a:xfrm>
            <a:off x="5673291" y="5266164"/>
            <a:ext cx="6168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  <a:p>
            <a:pPr marL="249750" indent="-141750">
              <a:buClr>
                <a:srgbClr val="49443F"/>
              </a:buClr>
              <a:buFont typeface="Wingdings" pitchFamily="2" charset="2"/>
              <a:buChar char="§"/>
            </a:pPr>
            <a:endParaRPr lang="ru-RU" sz="1100" dirty="0">
              <a:solidFill>
                <a:schemeClr val="bg2">
                  <a:lumMod val="25000"/>
                </a:schemeClr>
              </a:solidFill>
              <a:latin typeface="Montserrat Light" pitchFamily="2" charset="0"/>
              <a:ea typeface="Calibri" panose="020F0502020204030204" pitchFamily="34" charset="0"/>
            </a:endParaRP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123886"/>
              </p:ext>
            </p:extLst>
          </p:nvPr>
        </p:nvGraphicFramePr>
        <p:xfrm>
          <a:off x="363070" y="1844824"/>
          <a:ext cx="11446406" cy="4016988"/>
        </p:xfrm>
        <a:graphic>
          <a:graphicData uri="http://schemas.openxmlformats.org/drawingml/2006/table">
            <a:tbl>
              <a:tblPr firstRow="1" firstCol="1" bandRow="1"/>
              <a:tblGrid>
                <a:gridCol w="3168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59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39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5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262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99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29269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Прошли углубленное медицинское обследование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них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нуждались в лечении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закончили лечение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 лет и старше)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(0-17 лет)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 лет и старше)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(0-17 лет)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 лет и старше)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(0-17 лет)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2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человек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26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 числе: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спортсмены </a:t>
                      </a: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сборных команд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2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учащиеся </a:t>
                      </a: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ДЮСШ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8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лица</a:t>
                      </a: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занимающиеся в </a:t>
                      </a: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спортивных </a:t>
                      </a: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секциях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87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лица</a:t>
                      </a:r>
                      <a:r>
                        <a:rPr lang="ru-RU" sz="1400" b="1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занимающиеся в группах ОФП, «здоровья» и др.</a:t>
                      </a:r>
                      <a:endParaRPr lang="ru-RU" sz="1400" dirty="0">
                        <a:effectLst/>
                        <a:latin typeface="Montserra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Montserra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</TotalTime>
  <Words>1506</Words>
  <Application>Microsoft Office PowerPoint</Application>
  <PresentationFormat>Широкоэкранный</PresentationFormat>
  <Paragraphs>459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Montserrat</vt:lpstr>
      <vt:lpstr>Montserrat Light</vt:lpstr>
      <vt:lpstr>Montserrat Medium</vt:lpstr>
      <vt:lpstr>Montserrat SemiBold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Екатерина Д. Савченко</cp:lastModifiedBy>
  <cp:revision>78</cp:revision>
  <dcterms:created xsi:type="dcterms:W3CDTF">2020-11-29T07:52:22Z</dcterms:created>
  <dcterms:modified xsi:type="dcterms:W3CDTF">2021-11-29T06:12:52Z</dcterms:modified>
</cp:coreProperties>
</file>