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60"/>
  </p:notesMasterIdLst>
  <p:handoutMasterIdLst>
    <p:handoutMasterId r:id="rId61"/>
  </p:handoutMasterIdLst>
  <p:sldIdLst>
    <p:sldId id="657" r:id="rId2"/>
    <p:sldId id="653" r:id="rId3"/>
    <p:sldId id="667" r:id="rId4"/>
    <p:sldId id="668" r:id="rId5"/>
    <p:sldId id="669" r:id="rId6"/>
    <p:sldId id="670" r:id="rId7"/>
    <p:sldId id="672" r:id="rId8"/>
    <p:sldId id="673" r:id="rId9"/>
    <p:sldId id="674" r:id="rId10"/>
    <p:sldId id="675" r:id="rId11"/>
    <p:sldId id="676" r:id="rId12"/>
    <p:sldId id="677" r:id="rId13"/>
    <p:sldId id="678" r:id="rId14"/>
    <p:sldId id="679" r:id="rId15"/>
    <p:sldId id="692" r:id="rId16"/>
    <p:sldId id="583" r:id="rId17"/>
    <p:sldId id="599" r:id="rId18"/>
    <p:sldId id="584" r:id="rId19"/>
    <p:sldId id="600" r:id="rId20"/>
    <p:sldId id="585" r:id="rId21"/>
    <p:sldId id="618" r:id="rId22"/>
    <p:sldId id="664" r:id="rId23"/>
    <p:sldId id="662" r:id="rId24"/>
    <p:sldId id="663" r:id="rId25"/>
    <p:sldId id="621" r:id="rId26"/>
    <p:sldId id="620" r:id="rId27"/>
    <p:sldId id="665" r:id="rId28"/>
    <p:sldId id="666" r:id="rId29"/>
    <p:sldId id="586" r:id="rId30"/>
    <p:sldId id="619" r:id="rId31"/>
    <p:sldId id="623" r:id="rId32"/>
    <p:sldId id="429" r:id="rId33"/>
    <p:sldId id="681" r:id="rId34"/>
    <p:sldId id="560" r:id="rId35"/>
    <p:sldId id="544" r:id="rId36"/>
    <p:sldId id="563" r:id="rId37"/>
    <p:sldId id="684" r:id="rId38"/>
    <p:sldId id="687" r:id="rId39"/>
    <p:sldId id="688" r:id="rId40"/>
    <p:sldId id="640" r:id="rId41"/>
    <p:sldId id="689" r:id="rId42"/>
    <p:sldId id="643" r:id="rId43"/>
    <p:sldId id="690" r:id="rId44"/>
    <p:sldId id="702" r:id="rId45"/>
    <p:sldId id="495" r:id="rId46"/>
    <p:sldId id="546" r:id="rId47"/>
    <p:sldId id="547" r:id="rId48"/>
    <p:sldId id="548" r:id="rId49"/>
    <p:sldId id="691" r:id="rId50"/>
    <p:sldId id="693" r:id="rId51"/>
    <p:sldId id="694" r:id="rId52"/>
    <p:sldId id="696" r:id="rId53"/>
    <p:sldId id="697" r:id="rId54"/>
    <p:sldId id="698" r:id="rId55"/>
    <p:sldId id="496" r:id="rId56"/>
    <p:sldId id="259" r:id="rId57"/>
    <p:sldId id="654" r:id="rId58"/>
    <p:sldId id="683" r:id="rId59"/>
  </p:sldIdLst>
  <p:sldSz cx="9144000" cy="6858000" type="screen4x3"/>
  <p:notesSz cx="6796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ECFF"/>
    <a:srgbClr val="CCFFFF"/>
    <a:srgbClr val="FFF3CD"/>
    <a:srgbClr val="808000"/>
    <a:srgbClr val="CCCC00"/>
    <a:srgbClr val="FF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86187" autoAdjust="0"/>
  </p:normalViewPr>
  <p:slideViewPr>
    <p:cSldViewPr>
      <p:cViewPr varScale="1">
        <p:scale>
          <a:sx n="85" d="100"/>
          <a:sy n="85" d="100"/>
        </p:scale>
        <p:origin x="107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2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solidFill>
            <a:schemeClr val="tx1"/>
          </a:solidFill>
        </a:ln>
      </c:spPr>
    </c:sideWall>
    <c:backWall>
      <c:thickness val="0"/>
      <c:spPr>
        <a:noFill/>
        <a:ln w="25400"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8.6684927653889299E-2"/>
          <c:y val="4.6296296296296523E-2"/>
          <c:w val="0.83860888353346907"/>
          <c:h val="0.78540178110923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психиатрические больницы</c:v>
                </c:pt>
              </c:strCache>
            </c:strRef>
          </c:tx>
          <c:spPr>
            <a:solidFill>
              <a:srgbClr val="808000"/>
            </a:solidFill>
            <a:ln w="1778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6875706026208812"/>
                  <c:y val="2.7703960585712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084873269743482E-2"/>
                  <c:y val="-5.351069107627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735849056603855E-2"/>
                  <c:y val="-2.244826128715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044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270</c:v>
                </c:pt>
                <c:pt idx="1">
                  <c:v>180</c:v>
                </c:pt>
                <c:pt idx="2">
                  <c:v>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91553880"/>
        <c:axId val="391554272"/>
        <c:axId val="0"/>
      </c:bar3DChart>
      <c:catAx>
        <c:axId val="39155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4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542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91554272"/>
        <c:scaling>
          <c:orientation val="minMax"/>
          <c:max val="275"/>
          <c:min val="0"/>
        </c:scaling>
        <c:delete val="0"/>
        <c:axPos val="l"/>
        <c:majorGridlines>
          <c:spPr>
            <a:ln w="444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4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53880"/>
        <c:crosses val="autoZero"/>
        <c:crossBetween val="between"/>
        <c:majorUnit val="25"/>
      </c:valAx>
      <c:spPr>
        <a:noFill/>
        <a:ln w="2538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6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4.5705785267949398E-2"/>
          <c:y val="0.88599230773009274"/>
          <c:w val="0.91176465132671136"/>
          <c:h val="9.8076539559192655E-2"/>
        </c:manualLayout>
      </c:layout>
      <c:overlay val="0"/>
      <c:spPr>
        <a:noFill/>
        <a:ln w="35562">
          <a:noFill/>
        </a:ln>
      </c:spPr>
      <c:txPr>
        <a:bodyPr/>
        <a:lstStyle/>
        <a:p>
          <a:pPr>
            <a:defRPr sz="136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5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059689580942049"/>
          <c:y val="3.5727687312746233E-2"/>
          <c:w val="0.77312901212381535"/>
          <c:h val="0.74603136279459348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занятые должности  - всего</c:v>
                </c:pt>
              </c:strCache>
            </c:strRef>
          </c:tx>
          <c:spPr>
            <a:solidFill>
              <a:srgbClr val="99CCFF"/>
            </a:solidFill>
            <a:ln w="131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1477898017599162E-2"/>
                  <c:y val="-2.8533806911785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732357258078243E-2"/>
                  <c:y val="-2.625719838854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606464524550832E-2"/>
                  <c:y val="-2.241799253353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533">
                <a:noFill/>
              </a:ln>
            </c:spPr>
            <c:txPr>
              <a:bodyPr/>
              <a:lstStyle/>
              <a:p>
                <a:pPr>
                  <a:defRPr sz="160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1.34</c:v>
                </c:pt>
                <c:pt idx="1">
                  <c:v>1.23</c:v>
                </c:pt>
                <c:pt idx="2">
                  <c:v>1.22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из них на амбулаторном приеме</c:v>
                </c:pt>
              </c:strCache>
            </c:strRef>
          </c:tx>
          <c:spPr>
            <a:solidFill>
              <a:srgbClr val="3366FF"/>
            </a:solidFill>
            <a:ln w="131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2111395789514433E-2"/>
                  <c:y val="-8.6357253113285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996535123828241E-2"/>
                  <c:y val="-7.6597263326485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863312632486311E-2"/>
                  <c:y val="-6.9246853831304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533">
                <a:noFill/>
              </a:ln>
            </c:spPr>
            <c:txPr>
              <a:bodyPr/>
              <a:lstStyle/>
              <a:p>
                <a:pPr>
                  <a:defRPr sz="160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0.59</c:v>
                </c:pt>
                <c:pt idx="1">
                  <c:v>0.61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7648272"/>
        <c:axId val="387653368"/>
        <c:axId val="0"/>
      </c:bar3DChart>
      <c:catAx>
        <c:axId val="38764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53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7653368"/>
        <c:scaling>
          <c:orientation val="minMax"/>
          <c:max val="1.5"/>
          <c:min val="0"/>
        </c:scaling>
        <c:delete val="0"/>
        <c:axPos val="l"/>
        <c:majorGridlines>
          <c:spPr>
            <a:ln w="3285">
              <a:solidFill>
                <a:schemeClr val="tx1"/>
              </a:solidFill>
              <a:prstDash val="solid"/>
            </a:ln>
          </c:spPr>
        </c:majorGridlines>
        <c:numFmt formatCode="#,##0.00" sourceLinked="0"/>
        <c:majorTickMark val="out"/>
        <c:minorTickMark val="none"/>
        <c:tickLblPos val="nextTo"/>
        <c:spPr>
          <a:ln w="32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48272"/>
        <c:crosses val="autoZero"/>
        <c:crossBetween val="between"/>
        <c:minorUnit val="0.25"/>
      </c:valAx>
      <c:spPr>
        <a:noFill/>
        <a:ln w="23918">
          <a:noFill/>
        </a:ln>
      </c:spPr>
    </c:plotArea>
    <c:legend>
      <c:legendPos val="r"/>
      <c:layout>
        <c:manualLayout>
          <c:xMode val="edge"/>
          <c:yMode val="edge"/>
          <c:x val="2.2026376561587045E-2"/>
          <c:y val="0.87017545802555263"/>
          <c:w val="0.9361233224822163"/>
          <c:h val="0.10526318703832904"/>
        </c:manualLayout>
      </c:layout>
      <c:overlay val="0"/>
      <c:spPr>
        <a:noFill/>
        <a:ln w="26286">
          <a:noFill/>
        </a:ln>
      </c:spPr>
      <c:txPr>
        <a:bodyPr/>
        <a:lstStyle/>
        <a:p>
          <a:pPr>
            <a:defRPr sz="144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1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73015873015873"/>
          <c:y val="2.6255215615627207E-2"/>
          <c:w val="0.8031865645784787"/>
          <c:h val="0.799353782504772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физические лица</c:v>
                </c:pt>
              </c:strCache>
            </c:strRef>
          </c:tx>
          <c:spPr>
            <a:solidFill>
              <a:srgbClr val="008000"/>
            </a:solidFill>
            <a:ln w="1277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6719287776730432"/>
                  <c:y val="1.4224309003362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531308663298473E-2"/>
                  <c:y val="-2.1231179477085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767618030986249E-2"/>
                  <c:y val="-2.773382771360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708">
                <a:noFill/>
              </a:ln>
            </c:spPr>
            <c:txPr>
              <a:bodyPr/>
              <a:lstStyle/>
              <a:p>
                <a:pPr>
                  <a:defRPr sz="138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1898</c:v>
                </c:pt>
                <c:pt idx="1">
                  <c:v>1341</c:v>
                </c:pt>
                <c:pt idx="2">
                  <c:v>1302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7649840"/>
        <c:axId val="387650624"/>
        <c:axId val="0"/>
      </c:bar3DChart>
      <c:catAx>
        <c:axId val="38764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50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7650624"/>
        <c:scaling>
          <c:orientation val="minMax"/>
          <c:max val="2000"/>
          <c:min val="0"/>
        </c:scaling>
        <c:delete val="0"/>
        <c:axPos val="l"/>
        <c:majorGridlines>
          <c:spPr>
            <a:ln w="319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94">
            <a:solidFill>
              <a:schemeClr val="tx1">
                <a:alpha val="98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5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49840"/>
        <c:crosses val="autoZero"/>
        <c:crossBetween val="between"/>
        <c:majorUnit val="500"/>
        <c:minorUnit val="10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2.1931570634207635E-2"/>
          <c:y val="0.8987437284625136"/>
          <c:w val="0.92581220971539646"/>
          <c:h val="8.9039048690342293E-2"/>
        </c:manualLayout>
      </c:layout>
      <c:overlay val="0"/>
      <c:spPr>
        <a:noFill/>
        <a:ln w="25549">
          <a:noFill/>
        </a:ln>
      </c:spPr>
      <c:txPr>
        <a:bodyPr/>
        <a:lstStyle/>
        <a:p>
          <a:pPr>
            <a:defRPr sz="129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3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632477560110814"/>
          <c:y val="1.8271028037383178E-2"/>
          <c:w val="0.84410676936473616"/>
          <c:h val="0.7676703583781000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занятые должности - всего</c:v>
                </c:pt>
              </c:strCache>
            </c:strRef>
          </c:tx>
          <c:spPr>
            <a:solidFill>
              <a:srgbClr val="99CCFF"/>
            </a:solidFill>
            <a:ln w="1350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0964927280174745E-2"/>
                  <c:y val="-1.4950489752201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13C-4AE2-A760-05C0E6E3CDF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258916164891044E-2"/>
                  <c:y val="-3.775884906910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3C-4AE2-A760-05C0E6E3CDF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882352941176473E-2"/>
                  <c:y val="-2.46423577893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13C-4AE2-A760-05C0E6E3CD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0978">
                <a:noFill/>
              </a:ln>
            </c:spPr>
            <c:txPr>
              <a:bodyPr/>
              <a:lstStyle/>
              <a:p>
                <a:pPr>
                  <a:defRPr sz="14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Sheet1!$B$3:$D$3</c:f>
              <c:numCache>
                <c:formatCode>0.00</c:formatCode>
                <c:ptCount val="3"/>
                <c:pt idx="0">
                  <c:v>3610</c:v>
                </c:pt>
                <c:pt idx="1">
                  <c:v>2173.25</c:v>
                </c:pt>
                <c:pt idx="2">
                  <c:v>2055.5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13C-4AE2-A760-05C0E6E3CDF2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из них на амбулаторном приеме</c:v>
                </c:pt>
              </c:strCache>
            </c:strRef>
          </c:tx>
          <c:spPr>
            <a:solidFill>
              <a:srgbClr val="3366FF"/>
            </a:solidFill>
            <a:ln w="1350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4990273274664149E-2"/>
                  <c:y val="-2.430789609242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13C-4AE2-A760-05C0E6E3CDF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447338610475989E-2"/>
                  <c:y val="-5.1401133269556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13C-4AE2-A760-05C0E6E3CDF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599945939116248E-2"/>
                  <c:y val="-6.293445186176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2097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Sheet1!$B$4:$D$4</c:f>
              <c:numCache>
                <c:formatCode>0.00</c:formatCode>
                <c:ptCount val="3"/>
                <c:pt idx="0">
                  <c:v>1983</c:v>
                </c:pt>
                <c:pt idx="1">
                  <c:v>1217</c:v>
                </c:pt>
                <c:pt idx="2">
                  <c:v>1200.5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13C-4AE2-A760-05C0E6E3CD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7652976"/>
        <c:axId val="387651408"/>
        <c:axId val="0"/>
      </c:bar3DChart>
      <c:catAx>
        <c:axId val="38765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51408"/>
        <c:crosses val="autoZero"/>
        <c:auto val="1"/>
        <c:lblAlgn val="ctr"/>
        <c:lblOffset val="100"/>
        <c:noMultiLvlLbl val="0"/>
      </c:catAx>
      <c:valAx>
        <c:axId val="387651408"/>
        <c:scaling>
          <c:orientation val="minMax"/>
          <c:max val="4000"/>
        </c:scaling>
        <c:delete val="0"/>
        <c:axPos val="l"/>
        <c:majorGridlines>
          <c:spPr>
            <a:ln w="3376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3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52976"/>
        <c:crosses val="autoZero"/>
        <c:crossBetween val="between"/>
        <c:majorUnit val="500"/>
        <c:minorUnit val="100"/>
      </c:valAx>
    </c:plotArea>
    <c:legend>
      <c:legendPos val="r"/>
      <c:layout>
        <c:manualLayout>
          <c:xMode val="edge"/>
          <c:yMode val="edge"/>
          <c:x val="5.5855502477863882E-2"/>
          <c:y val="0.86888106584774405"/>
          <c:w val="0.87097256322107786"/>
          <c:h val="0.13111891971447495"/>
        </c:manualLayout>
      </c:layout>
      <c:overlay val="0"/>
      <c:spPr>
        <a:noFill/>
        <a:ln w="27017">
          <a:noFill/>
        </a:ln>
      </c:spPr>
      <c:txPr>
        <a:bodyPr/>
        <a:lstStyle/>
        <a:p>
          <a:pPr>
            <a:defRPr sz="139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7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1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73015873015873"/>
          <c:y val="5.8397654497899479E-2"/>
          <c:w val="0.80083632876462019"/>
          <c:h val="0.773118806008372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физические лица</c:v>
                </c:pt>
              </c:strCache>
            </c:strRef>
          </c:tx>
          <c:spPr>
            <a:solidFill>
              <a:srgbClr val="008000"/>
            </a:solidFill>
            <a:ln w="1533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568095156450062"/>
                  <c:y val="8.5777652084604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695488861026024E-2"/>
                  <c:y val="-6.728065996433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392972209437043E-2"/>
                  <c:y val="-6.7536752036967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038">
                <a:noFill/>
              </a:ln>
            </c:spPr>
            <c:txPr>
              <a:bodyPr/>
              <a:lstStyle/>
              <a:p>
                <a:pPr>
                  <a:defRPr sz="166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0.00</c:formatCode>
                <c:ptCount val="3"/>
                <c:pt idx="0" formatCode="General">
                  <c:v>0.13</c:v>
                </c:pt>
                <c:pt idx="1">
                  <c:v>0.09</c:v>
                </c:pt>
                <c:pt idx="2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spPr>
              <a:noFill/>
              <a:ln w="2536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4157960"/>
        <c:axId val="384152864"/>
        <c:axId val="0"/>
      </c:bar3DChart>
      <c:catAx>
        <c:axId val="38415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415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4152864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832">
              <a:solidFill>
                <a:schemeClr val="tx1"/>
              </a:solidFill>
              <a:prstDash val="solid"/>
            </a:ln>
          </c:spPr>
        </c:majorGridlines>
        <c:numFmt formatCode="#,##0.00" sourceLinked="0"/>
        <c:majorTickMark val="out"/>
        <c:minorTickMark val="none"/>
        <c:tickLblPos val="nextTo"/>
        <c:spPr>
          <a:ln w="38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4157960"/>
        <c:crosses val="autoZero"/>
        <c:crossBetween val="between"/>
        <c:majorUnit val="2.0000000000000011E-2"/>
      </c:valAx>
      <c:spPr>
        <a:solidFill>
          <a:schemeClr val="bg1"/>
        </a:solidFill>
        <a:ln w="2604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4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8.809521774747861E-2"/>
          <c:y val="0.90486159315631598"/>
          <c:w val="0.87853163909004683"/>
          <c:h val="9.0993835575901738E-2"/>
        </c:manualLayout>
      </c:layout>
      <c:overlay val="0"/>
      <c:spPr>
        <a:solidFill>
          <a:schemeClr val="bg1"/>
        </a:solidFill>
        <a:ln w="30661">
          <a:noFill/>
        </a:ln>
      </c:spPr>
      <c:txPr>
        <a:bodyPr/>
        <a:lstStyle/>
        <a:p>
          <a:pPr>
            <a:defRPr sz="155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686592400462391"/>
          <c:y val="4.6570362599818629E-2"/>
          <c:w val="0.80978151473150883"/>
          <c:h val="0.8782561297741444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занятые должности  - всего</c:v>
                </c:pt>
              </c:strCache>
            </c:strRef>
          </c:tx>
          <c:spPr>
            <a:solidFill>
              <a:srgbClr val="99CCFF"/>
            </a:solidFill>
            <a:ln w="131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283073809709129"/>
                  <c:y val="5.199268328413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4702423690745655E-2"/>
                  <c:y val="-2.8744974007641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34982275269308E-2"/>
                  <c:y val="-2.241799253353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533">
                <a:noFill/>
              </a:ln>
            </c:spPr>
            <c:txPr>
              <a:bodyPr/>
              <a:lstStyle/>
              <a:p>
                <a:pPr>
                  <a:defRPr sz="160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0.25</c:v>
                </c:pt>
                <c:pt idx="1">
                  <c:v>0.15</c:v>
                </c:pt>
                <c:pt idx="2">
                  <c:v>0.14000000000000001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из них на амбулаторном приеме</c:v>
                </c:pt>
              </c:strCache>
            </c:strRef>
          </c:tx>
          <c:spPr>
            <a:solidFill>
              <a:srgbClr val="3366FF"/>
            </a:solidFill>
            <a:ln w="131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5650431878037317E-2"/>
                  <c:y val="-3.942480761047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766104390774767E-2"/>
                  <c:y val="-5.4487966805629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863247863247887E-2"/>
                  <c:y val="-5.450733752620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533">
                <a:noFill/>
              </a:ln>
            </c:spPr>
            <c:txPr>
              <a:bodyPr/>
              <a:lstStyle/>
              <a:p>
                <a:pPr>
                  <a:defRPr sz="160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0.14000000000000001</c:v>
                </c:pt>
                <c:pt idx="1">
                  <c:v>0.08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4157176"/>
        <c:axId val="384157568"/>
        <c:axId val="0"/>
      </c:bar3DChart>
      <c:catAx>
        <c:axId val="384157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415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4157568"/>
        <c:scaling>
          <c:orientation val="minMax"/>
          <c:min val="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spPr>
          <a:ln w="32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4157176"/>
        <c:crosses val="autoZero"/>
        <c:crossBetween val="between"/>
      </c:valAx>
      <c:spPr>
        <a:noFill/>
        <a:ln w="23918">
          <a:noFill/>
        </a:ln>
      </c:spPr>
    </c:plotArea>
    <c:legend>
      <c:legendPos val="r"/>
      <c:layout>
        <c:manualLayout>
          <c:xMode val="edge"/>
          <c:yMode val="edge"/>
          <c:x val="2.2026376561587045E-2"/>
          <c:y val="0.92124657522477982"/>
          <c:w val="0.9361233224822163"/>
          <c:h val="7.8753424775220141E-2"/>
        </c:manualLayout>
      </c:layout>
      <c:overlay val="0"/>
      <c:spPr>
        <a:noFill/>
        <a:ln w="26286">
          <a:noFill/>
        </a:ln>
      </c:spPr>
      <c:txPr>
        <a:bodyPr/>
        <a:lstStyle/>
        <a:p>
          <a:pPr>
            <a:defRPr sz="144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baseline="0"/>
            </a:pPr>
            <a:r>
              <a:rPr lang="ru-RU" sz="2000" b="1" i="0" baseline="0" dirty="0"/>
              <a:t>Число </a:t>
            </a:r>
            <a:r>
              <a:rPr lang="ru-RU" sz="2000" b="1" i="0" baseline="0" dirty="0" smtClean="0"/>
              <a:t>психиатрических </a:t>
            </a:r>
            <a:r>
              <a:rPr lang="ru-RU" sz="2000" b="1" i="0" baseline="0" dirty="0"/>
              <a:t>коек (всего) </a:t>
            </a:r>
            <a:r>
              <a:rPr lang="ru-RU" sz="2000" b="1" i="0" baseline="0" dirty="0" smtClean="0"/>
              <a:t>– </a:t>
            </a:r>
            <a:r>
              <a:rPr lang="ru-RU" sz="2000" b="1" i="0" baseline="0" dirty="0" err="1" smtClean="0"/>
              <a:t>абс</a:t>
            </a:r>
            <a:r>
              <a:rPr lang="ru-RU" sz="2000" b="1" i="0" baseline="0" dirty="0" smtClean="0"/>
              <a:t> (тыс.).</a:t>
            </a:r>
            <a:endParaRPr lang="ru-RU" sz="2000" b="1" i="0" baseline="0" dirty="0"/>
          </a:p>
        </c:rich>
      </c:tx>
      <c:layout>
        <c:manualLayout>
          <c:xMode val="edge"/>
          <c:yMode val="edge"/>
          <c:x val="0.20187987548068118"/>
          <c:y val="0.91157694101767017"/>
        </c:manualLayout>
      </c:layout>
      <c:overlay val="0"/>
      <c:spPr>
        <a:solidFill>
          <a:schemeClr val="bg1"/>
        </a:solidFill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350143441372154"/>
          <c:y val="5.9031712924371357E-2"/>
          <c:w val="0.67708807910639079"/>
          <c:h val="0.715558900503267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психииатрических коек (всего) - абс.</c:v>
                </c:pt>
              </c:strCache>
            </c:strRef>
          </c:tx>
          <c:spPr>
            <a:solidFill>
              <a:srgbClr val="9999FF"/>
            </a:solidFill>
            <a:ln w="1692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148996875805009E-2"/>
                  <c:y val="-0.33484851588625192"/>
                </c:manualLayout>
              </c:layout>
              <c:spPr>
                <a:noFill/>
                <a:ln w="33847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609863861280385E-2"/>
                  <c:y val="-0.28375508988192066"/>
                </c:manualLayout>
              </c:layout>
              <c:spPr>
                <a:noFill/>
                <a:ln w="33847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184692543319373E-2"/>
                  <c:y val="-0.28625980285077418"/>
                </c:manualLayout>
              </c:layout>
              <c:spPr>
                <a:noFill/>
                <a:ln w="33847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161.74799999999999</c:v>
                </c:pt>
                <c:pt idx="1">
                  <c:v>128.096</c:v>
                </c:pt>
                <c:pt idx="2">
                  <c:v>122.4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151688"/>
        <c:axId val="385340064"/>
        <c:axId val="0"/>
      </c:bar3DChart>
      <c:catAx>
        <c:axId val="384151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5340064"/>
        <c:crosses val="autoZero"/>
        <c:auto val="1"/>
        <c:lblAlgn val="ctr"/>
        <c:lblOffset val="100"/>
        <c:noMultiLvlLbl val="0"/>
      </c:catAx>
      <c:valAx>
        <c:axId val="3853400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4151688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383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40473487779925"/>
          <c:y val="0.1219081272084806"/>
          <c:w val="0.77595434340783453"/>
          <c:h val="0.657243816254417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99FF"/>
            </a:solidFill>
            <a:ln w="104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7859146809026444E-4"/>
                  <c:y val="-0.24363731603613248"/>
                </c:manualLayout>
              </c:layout>
              <c:spPr>
                <a:noFill/>
                <a:ln w="2087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601028542250664E-3"/>
                  <c:y val="-0.30427715754377571"/>
                </c:manualLayout>
              </c:layout>
              <c:spPr>
                <a:noFill/>
                <a:ln w="2087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803018423799862E-2"/>
                  <c:y val="-0.31136677978946936"/>
                </c:manualLayout>
              </c:layout>
              <c:spPr>
                <a:noFill/>
                <a:ln w="2087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16274</c:v>
                </c:pt>
                <c:pt idx="1">
                  <c:v>21957</c:v>
                </c:pt>
                <c:pt idx="2">
                  <c:v>21553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340456"/>
        <c:axId val="385341240"/>
        <c:axId val="0"/>
      </c:bar3DChart>
      <c:catAx>
        <c:axId val="385340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5341240"/>
        <c:crosses val="autoZero"/>
        <c:auto val="1"/>
        <c:lblAlgn val="ctr"/>
        <c:lblOffset val="100"/>
        <c:noMultiLvlLbl val="0"/>
      </c:catAx>
      <c:valAx>
        <c:axId val="385341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5340456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69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29050279329606"/>
          <c:y val="6.7082683307332289E-2"/>
          <c:w val="0.78584729981378021"/>
          <c:h val="0.700468018720748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99FF"/>
            </a:solidFill>
            <a:ln w="1278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20235083937181483"/>
                  <c:y val="-0.28981473206260178"/>
                </c:manualLayout>
              </c:layout>
              <c:spPr>
                <a:noFill/>
                <a:ln w="25286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462291548157238E-2"/>
                  <c:y val="-0.21229257242322741"/>
                </c:manualLayout>
              </c:layout>
              <c:spPr>
                <a:noFill/>
                <a:ln w="25286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351172053850246E-2"/>
                  <c:y val="-0.19256973801451516"/>
                </c:manualLayout>
              </c:layout>
              <c:spPr>
                <a:noFill/>
                <a:ln w="25286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12946</c:v>
                </c:pt>
                <c:pt idx="1">
                  <c:v>4172</c:v>
                </c:pt>
                <c:pt idx="2">
                  <c:v>3442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338888"/>
        <c:axId val="385337320"/>
        <c:axId val="0"/>
      </c:bar3DChart>
      <c:catAx>
        <c:axId val="38533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5337320"/>
        <c:crosses val="autoZero"/>
        <c:auto val="1"/>
        <c:lblAlgn val="ctr"/>
        <c:lblOffset val="100"/>
        <c:noMultiLvlLbl val="0"/>
      </c:catAx>
      <c:valAx>
        <c:axId val="385337320"/>
        <c:scaling>
          <c:orientation val="minMax"/>
          <c:min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5338888"/>
        <c:crosses val="autoZero"/>
        <c:crossBetween val="between"/>
        <c:majorUnit val="2000"/>
      </c:valAx>
      <c:spPr>
        <a:noFill/>
        <a:ln w="25286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9" b="1" baseline="0"/>
            </a:pPr>
            <a:r>
              <a:rPr lang="ru-RU" sz="1600" dirty="0" err="1"/>
              <a:t>Абс.число</a:t>
            </a:r>
            <a:r>
              <a:rPr lang="ru-RU" sz="1600" dirty="0"/>
              <a:t> </a:t>
            </a:r>
            <a:r>
              <a:rPr lang="ru-RU" sz="1600" dirty="0" smtClean="0"/>
              <a:t>пациентов    </a:t>
            </a:r>
            <a:r>
              <a:rPr lang="ru-RU" sz="1600" dirty="0"/>
              <a:t>(</a:t>
            </a:r>
            <a:r>
              <a:rPr lang="ru-RU" sz="1600" dirty="0" err="1"/>
              <a:t>тыс.человек</a:t>
            </a:r>
            <a:r>
              <a:rPr lang="ru-RU" sz="1600" dirty="0"/>
              <a:t>)</a:t>
            </a:r>
          </a:p>
        </c:rich>
      </c:tx>
      <c:layout>
        <c:manualLayout>
          <c:xMode val="edge"/>
          <c:yMode val="edge"/>
          <c:x val="0.17936880406505479"/>
          <c:y val="0.83237153826048527"/>
        </c:manualLayout>
      </c:layout>
      <c:overlay val="0"/>
      <c:spPr>
        <a:noFill/>
        <a:ln w="25381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80627256030082"/>
          <c:y val="2.5576019963958987E-2"/>
          <c:w val="0.82819383259911894"/>
          <c:h val="0.654205607476635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Абс.число пациентов (тыс.человек)</c:v>
                </c:pt>
              </c:strCache>
            </c:strRef>
          </c:tx>
          <c:spPr>
            <a:solidFill>
              <a:srgbClr val="9999FF"/>
            </a:solidFill>
            <a:ln w="1301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245989118909802E-2"/>
                  <c:y val="-0.31946621700952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DE3-4506-9E94-1695A9D1659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047104692835096E-2"/>
                  <c:y val="-0.25590835974207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E3-4506-9E94-1695A9D1659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463889033738334E-2"/>
                  <c:y val="-0.2618653022766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DE3-4506-9E94-1695A9D1659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7932434687607895E-2"/>
                  <c:y val="-0.17032019565398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E3-4506-9E94-1695A9D1659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4223.7</c:v>
                </c:pt>
                <c:pt idx="1">
                  <c:v>3934.1</c:v>
                </c:pt>
                <c:pt idx="2">
                  <c:v>3849.7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E3-4506-9E94-1695A9D165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5333792"/>
        <c:axId val="385334968"/>
        <c:axId val="0"/>
      </c:bar3DChart>
      <c:catAx>
        <c:axId val="38533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5334968"/>
        <c:crosses val="autoZero"/>
        <c:auto val="1"/>
        <c:lblAlgn val="ctr"/>
        <c:lblOffset val="100"/>
        <c:noMultiLvlLbl val="0"/>
      </c:catAx>
      <c:valAx>
        <c:axId val="385334968"/>
        <c:scaling>
          <c:orientation val="minMax"/>
          <c:max val="4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5333792"/>
        <c:crosses val="autoZero"/>
        <c:crossBetween val="between"/>
        <c:majorUnit val="300"/>
        <c:min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33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17" baseline="0"/>
            </a:pPr>
            <a:r>
              <a:rPr lang="ru-RU" sz="1506" dirty="0"/>
              <a:t>Показатели общей заболеваемости </a:t>
            </a:r>
            <a:endParaRPr lang="ru-RU" sz="1600" dirty="0" smtClean="0"/>
          </a:p>
          <a:p>
            <a:pPr>
              <a:defRPr sz="1417" baseline="0"/>
            </a:pPr>
            <a:r>
              <a:rPr lang="ru-RU" sz="1506" dirty="0" smtClean="0"/>
              <a:t>(на </a:t>
            </a:r>
            <a:r>
              <a:rPr lang="ru-RU" sz="1506" dirty="0"/>
              <a:t>100 </a:t>
            </a:r>
            <a:r>
              <a:rPr lang="ru-RU" sz="1506" dirty="0" err="1"/>
              <a:t>тыс.нас</a:t>
            </a:r>
            <a:r>
              <a:rPr lang="ru-RU" sz="1506" dirty="0"/>
              <a:t>.)</a:t>
            </a:r>
          </a:p>
        </c:rich>
      </c:tx>
      <c:layout>
        <c:manualLayout>
          <c:xMode val="edge"/>
          <c:yMode val="edge"/>
          <c:x val="0.27381446855289793"/>
          <c:y val="0.81322957917931482"/>
        </c:manualLayout>
      </c:layout>
      <c:overlay val="0"/>
      <c:spPr>
        <a:noFill/>
        <a:ln w="23905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73317865429235"/>
          <c:y val="2.1400778210116732E-2"/>
          <c:w val="0.81937856246494845"/>
          <c:h val="0.685915999037427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общей заболеваемости на 100 тыс.нас.)</c:v>
                </c:pt>
              </c:strCache>
            </c:strRef>
          </c:tx>
          <c:spPr>
            <a:solidFill>
              <a:srgbClr val="9999FF"/>
            </a:solidFill>
            <a:ln w="1226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6587842076511675"/>
                  <c:y val="-0.27997267464854564"/>
                </c:manualLayout>
              </c:layout>
              <c:spPr>
                <a:noFill/>
                <a:ln w="2390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8C-4FF9-A260-4C9B80A8626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605557542730097E-2"/>
                  <c:y val="-0.27047598502242015"/>
                </c:manualLayout>
              </c:layout>
              <c:spPr>
                <a:noFill/>
                <a:ln w="2390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8C-4FF9-A260-4C9B80A8626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664668062624313E-2"/>
                  <c:y val="-0.28326079240842095"/>
                </c:manualLayout>
              </c:layout>
              <c:spPr>
                <a:noFill/>
                <a:ln w="2390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8C-4FF9-A260-4C9B80A86269}"/>
                </c:ext>
                <c:ext xmlns:c15="http://schemas.microsoft.com/office/drawing/2012/chart" uri="{CE6537A1-D6FC-4f65-9D91-7224C49458BB}">
                  <c15:layout>
                    <c:manualLayout>
                      <c:w val="0.20387631513938664"/>
                      <c:h val="0.1046053489889106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2966.6</c:v>
                </c:pt>
                <c:pt idx="1">
                  <c:v>2680.2</c:v>
                </c:pt>
                <c:pt idx="2">
                  <c:v>2623.3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8C-4FF9-A260-4C9B80A86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9658128"/>
        <c:axId val="379655776"/>
        <c:axId val="0"/>
      </c:bar3DChart>
      <c:catAx>
        <c:axId val="37965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30" b="1"/>
            </a:pPr>
            <a:endParaRPr lang="ru-RU"/>
          </a:p>
        </c:txPr>
        <c:crossAx val="379655776"/>
        <c:crosses val="autoZero"/>
        <c:auto val="1"/>
        <c:lblAlgn val="ctr"/>
        <c:lblOffset val="100"/>
        <c:noMultiLvlLbl val="0"/>
      </c:catAx>
      <c:valAx>
        <c:axId val="379655776"/>
        <c:scaling>
          <c:orientation val="minMax"/>
          <c:min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79658128"/>
        <c:crosses val="autoZero"/>
        <c:crossBetween val="between"/>
        <c:majorUnit val="500"/>
        <c:minorUnit val="50"/>
      </c:valAx>
      <c:spPr>
        <a:noFill/>
        <a:ln w="23905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2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2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049781688409844"/>
          <c:y val="5.1902023670742647E-2"/>
          <c:w val="0.86370366844070123"/>
          <c:h val="0.780540724233255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ПНД, имеющие стационары</c:v>
                </c:pt>
              </c:strCache>
            </c:strRef>
          </c:tx>
          <c:spPr>
            <a:solidFill>
              <a:srgbClr val="339966"/>
            </a:solidFill>
            <a:ln w="1396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3070757907838837"/>
                  <c:y val="3.449422935817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98304093688138E-2"/>
                  <c:y val="-3.730524745446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701332144802814E-2"/>
                  <c:y val="-3.6415454567348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013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115</c:v>
                </c:pt>
                <c:pt idx="1">
                  <c:v>59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91548392"/>
        <c:axId val="391556624"/>
        <c:axId val="0"/>
      </c:bar3DChart>
      <c:catAx>
        <c:axId val="391548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5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1556624"/>
        <c:scaling>
          <c:orientation val="minMax"/>
        </c:scaling>
        <c:delete val="0"/>
        <c:axPos val="l"/>
        <c:majorGridlines>
          <c:spPr>
            <a:ln w="349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48392"/>
        <c:crosses val="autoZero"/>
        <c:crossBetween val="between"/>
      </c:valAx>
      <c:spPr>
        <a:noFill/>
        <a:ln w="2468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6.0000104360712361E-2"/>
          <c:y val="0.90135007356713692"/>
          <c:w val="0.77249990868437668"/>
          <c:h val="7.0872077985405291E-2"/>
        </c:manualLayout>
      </c:layout>
      <c:overlay val="0"/>
      <c:spPr>
        <a:noFill/>
        <a:ln w="27921">
          <a:noFill/>
        </a:ln>
      </c:spPr>
      <c:txPr>
        <a:bodyPr/>
        <a:lstStyle/>
        <a:p>
          <a:pPr>
            <a:defRPr sz="136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44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693579838570338"/>
          <c:y val="0.89305816135084426"/>
        </c:manualLayout>
      </c:layout>
      <c:overlay val="0"/>
      <c:spPr>
        <a:noFill/>
        <a:ln w="26043">
          <a:noFill/>
        </a:ln>
      </c:spPr>
      <c:txPr>
        <a:bodyPr/>
        <a:lstStyle/>
        <a:p>
          <a:pPr>
            <a:defRPr sz="1599" b="1" baseline="0"/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36363636363637"/>
          <c:y val="6.937170377155015E-2"/>
          <c:w val="0.83884642010885202"/>
          <c:h val="0.77164808660871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Абс.число пациентов (тыс.человек)</c:v>
                </c:pt>
              </c:strCache>
            </c:strRef>
          </c:tx>
          <c:spPr>
            <a:solidFill>
              <a:srgbClr val="9999FF"/>
            </a:solidFill>
            <a:ln w="1302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21959560714346116"/>
                  <c:y val="-0.35178192666122066"/>
                </c:manualLayout>
              </c:layout>
              <c:spPr>
                <a:noFill/>
                <a:ln w="2604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161058052071155"/>
                  <c:y val="-0.31349833011751532"/>
                </c:manualLayout>
              </c:layout>
              <c:spPr>
                <a:noFill/>
                <a:ln w="2604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953718559474733E-2"/>
                  <c:y val="-0.36083241002004207"/>
                </c:manualLayout>
              </c:layout>
              <c:spPr>
                <a:noFill/>
                <a:ln w="2604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728034407415342E-2"/>
                  <c:y val="-0.31560157766762548"/>
                </c:manualLayout>
              </c:layout>
              <c:spPr>
                <a:noFill/>
                <a:ln w="2604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 w="2604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2604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 w="2604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 w="2604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 w="2604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04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552.79999999999995</c:v>
                </c:pt>
                <c:pt idx="1">
                  <c:v>458.3</c:v>
                </c:pt>
                <c:pt idx="2">
                  <c:v>384.5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9654208"/>
        <c:axId val="379656560"/>
        <c:axId val="0"/>
      </c:bar3DChart>
      <c:catAx>
        <c:axId val="37965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79656560"/>
        <c:crosses val="autoZero"/>
        <c:auto val="1"/>
        <c:lblAlgn val="ctr"/>
        <c:lblOffset val="100"/>
        <c:noMultiLvlLbl val="0"/>
      </c:catAx>
      <c:valAx>
        <c:axId val="37965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79654208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34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259319887932456"/>
          <c:y val="0.84401294498381874"/>
        </c:manualLayout>
      </c:layout>
      <c:overlay val="0"/>
      <c:txPr>
        <a:bodyPr/>
        <a:lstStyle/>
        <a:p>
          <a:pPr>
            <a:defRPr sz="1599"/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51455844673846"/>
          <c:y val="5.5899497999643236E-2"/>
          <c:w val="0.82655520827408413"/>
          <c:h val="0.701548078063082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первичной заболеваемости (на 100 тыс.нас.)</c:v>
                </c:pt>
              </c:strCache>
            </c:strRef>
          </c:tx>
          <c:spPr>
            <a:solidFill>
              <a:srgbClr val="9999FF"/>
            </a:solidFill>
            <a:ln w="1301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7085547966481188"/>
                  <c:y val="-0.31431665544787013"/>
                </c:manualLayout>
              </c:layout>
              <c:spPr>
                <a:noFill/>
                <a:ln w="26029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3EE-4FA6-8654-34BF17FEAC5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44812916547153E-2"/>
                  <c:y val="-0.2975442244476722"/>
                </c:manualLayout>
              </c:layout>
              <c:spPr>
                <a:noFill/>
                <a:ln w="26029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EE-4FA6-8654-34BF17FEAC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475982092456077E-2"/>
                  <c:y val="-0.29285825540081639"/>
                </c:manualLayout>
              </c:layout>
              <c:spPr>
                <a:noFill/>
                <a:ln w="26029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3EE-4FA6-8654-34BF17FEAC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388.3</c:v>
                </c:pt>
                <c:pt idx="1">
                  <c:v>312.2</c:v>
                </c:pt>
                <c:pt idx="2" formatCode="General">
                  <c:v>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EE-4FA6-8654-34BF17FEA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173792"/>
        <c:axId val="330177712"/>
        <c:axId val="0"/>
      </c:bar3DChart>
      <c:catAx>
        <c:axId val="33017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0177712"/>
        <c:crosses val="autoZero"/>
        <c:auto val="1"/>
        <c:lblAlgn val="ctr"/>
        <c:lblOffset val="100"/>
        <c:noMultiLvlLbl val="0"/>
      </c:catAx>
      <c:valAx>
        <c:axId val="33017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0173792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32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311248537190761"/>
          <c:y val="0.13267728950430874"/>
          <c:w val="0.78688751462809237"/>
          <c:h val="0.767207010668848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 тыс. человек населения</c:v>
                </c:pt>
              </c:strCache>
            </c:strRef>
          </c:tx>
          <c:spPr>
            <a:solidFill>
              <a:srgbClr val="9999FF"/>
            </a:solidFill>
            <a:ln w="1387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621776539894035E-2"/>
                  <c:y val="-0.3259910392908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412965645412556"/>
                  <c:y val="-0.35338524427326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865032540244065E-2"/>
                  <c:y val="-0.38867184691896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696.3</c:v>
                </c:pt>
                <c:pt idx="1">
                  <c:v>719.2</c:v>
                </c:pt>
                <c:pt idx="2">
                  <c:v>712.9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50-4AAF-AF1D-046ACC766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368000"/>
        <c:axId val="265368784"/>
        <c:axId val="0"/>
      </c:bar3DChart>
      <c:catAx>
        <c:axId val="26536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265368784"/>
        <c:crosses val="autoZero"/>
        <c:auto val="1"/>
        <c:lblAlgn val="ctr"/>
        <c:lblOffset val="100"/>
        <c:noMultiLvlLbl val="0"/>
      </c:catAx>
      <c:valAx>
        <c:axId val="265368784"/>
        <c:scaling>
          <c:orientation val="minMax"/>
          <c:min val="6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536800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954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52064740212004"/>
          <c:y val="4.609955020892216E-2"/>
          <c:w val="0.79047932105222285"/>
          <c:h val="0.824763974776151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Абс.число пациентов (тыс.человек)</c:v>
                </c:pt>
              </c:strCache>
            </c:strRef>
          </c:tx>
          <c:spPr>
            <a:solidFill>
              <a:srgbClr val="9999FF"/>
            </a:solidFill>
            <a:ln w="1271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878374188084031E-2"/>
                  <c:y val="-0.25002007153642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92-4C39-948D-2F5EC9E3C8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951678790168276E-2"/>
                  <c:y val="-0.38692010815780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92-4C39-948D-2F5EC9E3C8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533509686440269E-2"/>
                  <c:y val="-0.41139539138993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404871402707062E-2"/>
                  <c:y val="-0.29176766859900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92-4C39-948D-2F5EC9E3C8BF}"/>
                </c:ex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436">
                <a:noFill/>
              </a:ln>
            </c:spPr>
            <c:txPr>
              <a:bodyPr/>
              <a:lstStyle/>
              <a:p>
                <a:pPr>
                  <a:defRPr sz="1595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989.4</c:v>
                </c:pt>
                <c:pt idx="1">
                  <c:v>1055.5999999999999</c:v>
                </c:pt>
                <c:pt idx="2">
                  <c:v>1046.2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92-4C39-948D-2F5EC9E3C8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766200"/>
        <c:axId val="324772080"/>
        <c:axId val="0"/>
      </c:bar3DChart>
      <c:catAx>
        <c:axId val="324766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324772080"/>
        <c:crosses val="autoZero"/>
        <c:auto val="1"/>
        <c:lblAlgn val="ctr"/>
        <c:lblOffset val="100"/>
        <c:noMultiLvlLbl val="0"/>
      </c:catAx>
      <c:valAx>
        <c:axId val="324772080"/>
        <c:scaling>
          <c:orientation val="minMax"/>
          <c:min val="9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4766200"/>
        <c:crosses val="autoZero"/>
        <c:crossBetween val="between"/>
        <c:majorUnit val="20"/>
      </c:valAx>
      <c:spPr>
        <a:noFill/>
        <a:ln w="23836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49626798333947"/>
          <c:y val="0.16003208092187673"/>
          <c:w val="0.82662748344846815"/>
          <c:h val="0.353471419964939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Лист1!$D$49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Лист1!$C$50:$C$56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 р-ва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Лист1!$D$50:$D$56</c:f>
              <c:numCache>
                <c:formatCode>#,##0</c:formatCode>
                <c:ptCount val="7"/>
                <c:pt idx="0">
                  <c:v>347569</c:v>
                </c:pt>
                <c:pt idx="1">
                  <c:v>368695</c:v>
                </c:pt>
                <c:pt idx="2">
                  <c:v>62276</c:v>
                </c:pt>
                <c:pt idx="3">
                  <c:v>37128</c:v>
                </c:pt>
                <c:pt idx="4">
                  <c:v>24869</c:v>
                </c:pt>
                <c:pt idx="5">
                  <c:v>334432</c:v>
                </c:pt>
                <c:pt idx="6">
                  <c:v>122109</c:v>
                </c:pt>
              </c:numCache>
            </c:numRef>
          </c:val>
        </c:ser>
        <c:ser>
          <c:idx val="1"/>
          <c:order val="1"/>
          <c:tx>
            <c:strRef>
              <c:f>Лист1!$E$49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Лист1!$C$50:$C$56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 р-ва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Лист1!$E$50:$E$56</c:f>
              <c:numCache>
                <c:formatCode>#,##0</c:formatCode>
                <c:ptCount val="7"/>
                <c:pt idx="0">
                  <c:v>346221</c:v>
                </c:pt>
                <c:pt idx="1">
                  <c:v>367693</c:v>
                </c:pt>
                <c:pt idx="2">
                  <c:v>61701</c:v>
                </c:pt>
                <c:pt idx="3">
                  <c:v>42660</c:v>
                </c:pt>
                <c:pt idx="4">
                  <c:v>29502</c:v>
                </c:pt>
                <c:pt idx="5">
                  <c:v>341674</c:v>
                </c:pt>
                <c:pt idx="6">
                  <c:v>122135</c:v>
                </c:pt>
              </c:numCache>
            </c:numRef>
          </c:val>
        </c:ser>
        <c:ser>
          <c:idx val="2"/>
          <c:order val="2"/>
          <c:tx>
            <c:strRef>
              <c:f>Лист1!$F$49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Лист1!$C$50:$C$56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 р-ва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Лист1!$F$50:$F$56</c:f>
              <c:numCache>
                <c:formatCode>#,##0</c:formatCode>
                <c:ptCount val="7"/>
                <c:pt idx="0">
                  <c:v>341131</c:v>
                </c:pt>
                <c:pt idx="1">
                  <c:v>369735</c:v>
                </c:pt>
                <c:pt idx="2">
                  <c:v>58617</c:v>
                </c:pt>
                <c:pt idx="3">
                  <c:v>45259</c:v>
                </c:pt>
                <c:pt idx="4">
                  <c:v>34551</c:v>
                </c:pt>
                <c:pt idx="5">
                  <c:v>335287</c:v>
                </c:pt>
                <c:pt idx="6">
                  <c:v>126384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112400"/>
        <c:axId val="263114752"/>
        <c:axId val="390932136"/>
      </c:bar3DChart>
      <c:catAx>
        <c:axId val="2631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3114752"/>
        <c:crosses val="autoZero"/>
        <c:auto val="1"/>
        <c:lblAlgn val="ctr"/>
        <c:lblOffset val="100"/>
        <c:noMultiLvlLbl val="0"/>
      </c:catAx>
      <c:valAx>
        <c:axId val="263114752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3112400"/>
        <c:crosses val="autoZero"/>
        <c:crossBetween val="between"/>
        <c:majorUnit val="100000"/>
        <c:minorUnit val="100000"/>
      </c:valAx>
      <c:serAx>
        <c:axId val="3909321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311475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Лист1!$D$58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Лист1!$C$59:$C$65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 р-ва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Лист1!$D$59:$D$65</c:f>
              <c:numCache>
                <c:formatCode>#,##0.00</c:formatCode>
                <c:ptCount val="7"/>
                <c:pt idx="0">
                  <c:v>236.79472344869274</c:v>
                </c:pt>
                <c:pt idx="1">
                  <c:v>251.18762191655691</c:v>
                </c:pt>
                <c:pt idx="2">
                  <c:v>42.427915600904534</c:v>
                </c:pt>
                <c:pt idx="3">
                  <c:v>25.294875239745384</c:v>
                </c:pt>
                <c:pt idx="4">
                  <c:v>16.942960901131976</c:v>
                </c:pt>
                <c:pt idx="5">
                  <c:v>227.84463790612281</c:v>
                </c:pt>
                <c:pt idx="6">
                  <c:v>83.191443671893694</c:v>
                </c:pt>
              </c:numCache>
            </c:numRef>
          </c:val>
        </c:ser>
        <c:ser>
          <c:idx val="1"/>
          <c:order val="1"/>
          <c:tx>
            <c:strRef>
              <c:f>Лист1!$E$58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Лист1!$C$59:$C$65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 р-ва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Лист1!$E$59:$E$65</c:f>
              <c:numCache>
                <c:formatCode>#,##0.00</c:formatCode>
                <c:ptCount val="7"/>
                <c:pt idx="0">
                  <c:v>235.92799085837896</c:v>
                </c:pt>
                <c:pt idx="1">
                  <c:v>250.55981798530399</c:v>
                </c:pt>
                <c:pt idx="2">
                  <c:v>42.045378425782488</c:v>
                </c:pt>
                <c:pt idx="3">
                  <c:v>29.070125988944767</c:v>
                </c:pt>
                <c:pt idx="4">
                  <c:v>20.103770673367286</c:v>
                </c:pt>
                <c:pt idx="5">
                  <c:v>232.82949430723662</c:v>
                </c:pt>
                <c:pt idx="6">
                  <c:v>83.227375472568426</c:v>
                </c:pt>
              </c:numCache>
            </c:numRef>
          </c:val>
        </c:ser>
        <c:ser>
          <c:idx val="2"/>
          <c:order val="2"/>
          <c:tx>
            <c:strRef>
              <c:f>Лист1!$F$58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Лист1!$C$59:$C$65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 р-ва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Лист1!$F$59:$F$65</c:f>
              <c:numCache>
                <c:formatCode>#,##0.00</c:formatCode>
                <c:ptCount val="7"/>
                <c:pt idx="0">
                  <c:v>232.45947371623808</c:v>
                </c:pt>
                <c:pt idx="1">
                  <c:v>251.95131346747525</c:v>
                </c:pt>
                <c:pt idx="2">
                  <c:v>39.943825013923473</c:v>
                </c:pt>
                <c:pt idx="3">
                  <c:v>30.841182187849302</c:v>
                </c:pt>
                <c:pt idx="4">
                  <c:v>23.544348875856318</c:v>
                </c:pt>
                <c:pt idx="5">
                  <c:v>228.47715265952471</c:v>
                </c:pt>
                <c:pt idx="6">
                  <c:v>86.122803633070674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564976"/>
        <c:axId val="384156784"/>
        <c:axId val="380206112"/>
      </c:bar3DChart>
      <c:catAx>
        <c:axId val="32656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56784"/>
        <c:crosses val="autoZero"/>
        <c:auto val="1"/>
        <c:lblAlgn val="ctr"/>
        <c:lblOffset val="100"/>
        <c:noMultiLvlLbl val="0"/>
      </c:catAx>
      <c:valAx>
        <c:axId val="38415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564976"/>
        <c:crosses val="autoZero"/>
        <c:crossBetween val="between"/>
      </c:valAx>
      <c:serAx>
        <c:axId val="380206112"/>
        <c:scaling>
          <c:orientation val="minMax"/>
        </c:scaling>
        <c:delete val="1"/>
        <c:axPos val="b"/>
        <c:majorTickMark val="none"/>
        <c:minorTickMark val="none"/>
        <c:tickLblPos val="nextTo"/>
        <c:crossAx val="38415678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49944022119003"/>
          <c:y val="0.11000529155717487"/>
          <c:w val="0.80897551199658591"/>
          <c:h val="0.76851357353861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 тыс. человек населения</c:v>
                </c:pt>
              </c:strCache>
            </c:strRef>
          </c:tx>
          <c:spPr>
            <a:solidFill>
              <a:srgbClr val="9999FF"/>
            </a:solidFill>
            <a:ln w="1386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7572839490223688"/>
                  <c:y val="-0.35776845202783303"/>
                </c:manualLayout>
              </c:layout>
              <c:spPr>
                <a:noFill/>
                <a:ln w="27735">
                  <a:noFill/>
                </a:ln>
              </c:spPr>
              <c:txPr>
                <a:bodyPr/>
                <a:lstStyle/>
                <a:p>
                  <a:pPr>
                    <a:defRPr sz="16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C1-444C-B883-5BC1B2447AC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60296615917267E-2"/>
                  <c:y val="-0.33322212802300288"/>
                </c:manualLayout>
              </c:layout>
              <c:spPr>
                <a:noFill/>
                <a:ln w="27735">
                  <a:noFill/>
                </a:ln>
              </c:spPr>
              <c:txPr>
                <a:bodyPr/>
                <a:lstStyle/>
                <a:p>
                  <a:pPr>
                    <a:defRPr sz="16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C1-444C-B883-5BC1B2447AC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115311881940016E-2"/>
                  <c:y val="-0.32398247542192993"/>
                </c:manualLayout>
              </c:layout>
              <c:spPr>
                <a:noFill/>
                <a:ln w="27735">
                  <a:noFill/>
                </a:ln>
              </c:spPr>
              <c:txPr>
                <a:bodyPr/>
                <a:lstStyle/>
                <a:p>
                  <a:pPr>
                    <a:defRPr sz="16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C1-444C-B883-5BC1B2447AC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38.4</c:v>
                </c:pt>
                <c:pt idx="1">
                  <c:v>28.2</c:v>
                </c:pt>
                <c:pt idx="2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C1-444C-B883-5BC1B2447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731568"/>
        <c:axId val="385738624"/>
        <c:axId val="0"/>
      </c:bar3DChart>
      <c:catAx>
        <c:axId val="38573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385738624"/>
        <c:crosses val="autoZero"/>
        <c:auto val="1"/>
        <c:lblAlgn val="ctr"/>
        <c:lblOffset val="100"/>
        <c:noMultiLvlLbl val="0"/>
      </c:catAx>
      <c:valAx>
        <c:axId val="385738624"/>
        <c:scaling>
          <c:orientation val="minMax"/>
          <c:max val="4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38573156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953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90975650751672"/>
          <c:y val="8.4317370215337251E-2"/>
          <c:w val="0.79047932105222285"/>
          <c:h val="0.78654614298284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Абс.число пациентов (тыс.человек)</c:v>
                </c:pt>
              </c:strCache>
            </c:strRef>
          </c:tx>
          <c:spPr>
            <a:solidFill>
              <a:srgbClr val="9999FF"/>
            </a:solidFill>
            <a:ln w="1354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453082764834599E-2"/>
                  <c:y val="-0.37482672865408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19F-4619-AC69-16C66F4C741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628237508047343E-2"/>
                  <c:y val="-0.32548617162957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9F-4619-AC69-16C66F4C741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538453919675134E-2"/>
                  <c:y val="-0.31731439283905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9F-4619-AC69-16C66F4C741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404871402707062E-2"/>
                  <c:y val="-0.29176766859900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9F-4619-AC69-16C66F4C741B}"/>
                </c:ex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091">
                <a:noFill/>
              </a:ln>
            </c:spPr>
            <c:txPr>
              <a:bodyPr/>
              <a:lstStyle/>
              <a:p>
                <a:pPr>
                  <a:defRPr sz="1699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54.6</c:v>
                </c:pt>
                <c:pt idx="1">
                  <c:v>41.4</c:v>
                </c:pt>
                <c:pt idx="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9F-4619-AC69-16C66F4C7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5743328"/>
        <c:axId val="385735488"/>
        <c:axId val="0"/>
      </c:bar3DChart>
      <c:catAx>
        <c:axId val="38574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385735488"/>
        <c:crosses val="autoZero"/>
        <c:auto val="1"/>
        <c:lblAlgn val="ctr"/>
        <c:lblOffset val="100"/>
        <c:noMultiLvlLbl val="0"/>
      </c:catAx>
      <c:valAx>
        <c:axId val="385735488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38574332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907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Клиническая</a:t>
            </a:r>
            <a:r>
              <a:rPr lang="ru-RU" sz="2000" b="1" baseline="0" dirty="0"/>
              <a:t> структура п</a:t>
            </a:r>
            <a:r>
              <a:rPr lang="ru-RU" sz="2000" b="1" dirty="0"/>
              <a:t>ервичной инвалидности по психическим расстройствами в РФ в 2018-2020 гг</a:t>
            </a:r>
            <a:r>
              <a:rPr lang="ru-RU" sz="2000" b="1" dirty="0" smtClean="0"/>
              <a:t>. (</a:t>
            </a:r>
            <a:r>
              <a:rPr lang="ru-RU" sz="2000" b="1" dirty="0" err="1" smtClean="0"/>
              <a:t>абс</a:t>
            </a:r>
            <a:r>
              <a:rPr lang="ru-RU" sz="2000" b="1" dirty="0" smtClean="0"/>
              <a:t>.)</a:t>
            </a:r>
            <a:endParaRPr lang="ru-RU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Лист1!$D$68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Лист1!$C$69:$C$75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психические расстройства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Лист1!$D$69:$D$75</c:f>
              <c:numCache>
                <c:formatCode>#,##0</c:formatCode>
                <c:ptCount val="7"/>
                <c:pt idx="0">
                  <c:v>8274</c:v>
                </c:pt>
                <c:pt idx="1">
                  <c:v>10466</c:v>
                </c:pt>
                <c:pt idx="2">
                  <c:v>1019</c:v>
                </c:pt>
                <c:pt idx="3">
                  <c:v>4413</c:v>
                </c:pt>
                <c:pt idx="4">
                  <c:v>3772</c:v>
                </c:pt>
                <c:pt idx="5">
                  <c:v>21905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Лист1!$E$68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Лист1!$C$69:$C$75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психические расстройства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Лист1!$E$69:$E$75</c:f>
              <c:numCache>
                <c:formatCode>#,##0</c:formatCode>
                <c:ptCount val="7"/>
                <c:pt idx="0">
                  <c:v>8160</c:v>
                </c:pt>
                <c:pt idx="1">
                  <c:v>10460</c:v>
                </c:pt>
                <c:pt idx="2">
                  <c:v>1138</c:v>
                </c:pt>
                <c:pt idx="3">
                  <c:v>4956</c:v>
                </c:pt>
                <c:pt idx="4">
                  <c:v>4339</c:v>
                </c:pt>
                <c:pt idx="5">
                  <c:v>22800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Лист1!$F$68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Лист1!$C$69:$C$75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психические расстройства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Лист1!$F$69:$F$75</c:f>
              <c:numCache>
                <c:formatCode>#,##0</c:formatCode>
                <c:ptCount val="7"/>
                <c:pt idx="0">
                  <c:v>7118</c:v>
                </c:pt>
                <c:pt idx="1">
                  <c:v>8655.01</c:v>
                </c:pt>
                <c:pt idx="2">
                  <c:v>1005</c:v>
                </c:pt>
                <c:pt idx="3">
                  <c:v>4744</c:v>
                </c:pt>
                <c:pt idx="4">
                  <c:v>4345</c:v>
                </c:pt>
                <c:pt idx="5">
                  <c:v>20224.989999999998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742936"/>
        <c:axId val="385736272"/>
        <c:axId val="439532160"/>
      </c:bar3DChart>
      <c:catAx>
        <c:axId val="38574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36272"/>
        <c:crosses val="autoZero"/>
        <c:auto val="1"/>
        <c:lblAlgn val="ctr"/>
        <c:lblOffset val="100"/>
        <c:noMultiLvlLbl val="0"/>
      </c:catAx>
      <c:valAx>
        <c:axId val="385736272"/>
        <c:scaling>
          <c:orientation val="minMax"/>
          <c:max val="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42936"/>
        <c:crosses val="autoZero"/>
        <c:crossBetween val="between"/>
      </c:valAx>
      <c:serAx>
        <c:axId val="4395321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362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>
              <a:tabLst>
                <a:tab pos="179388" algn="l"/>
              </a:tabLst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Показатели первичной инвалидности на 100 тыс. населения по психическим расстройствам в РФ в </a:t>
            </a:r>
            <a:r>
              <a:rPr lang="ru-RU" sz="2000" b="1" dirty="0" smtClean="0"/>
              <a:t>2018-2020 </a:t>
            </a:r>
            <a:r>
              <a:rPr lang="ru-RU" sz="2000" b="1" dirty="0"/>
              <a:t>гг.</a:t>
            </a:r>
          </a:p>
        </c:rich>
      </c:tx>
      <c:layout>
        <c:manualLayout>
          <c:xMode val="edge"/>
          <c:yMode val="edge"/>
          <c:x val="8.1155695151683319E-2"/>
          <c:y val="1.6260165203918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>
            <a:tabLst>
              <a:tab pos="179388" algn="l"/>
            </a:tabLst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789237265094503E-2"/>
          <c:y val="0.18232734497268821"/>
          <c:w val="0.85736928169343551"/>
          <c:h val="0.365526593292137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Лист1!$D$77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Лист1!$C$78:$C$84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псих. Р-ва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Лист1!$D$78:$D$84</c:f>
              <c:numCache>
                <c:formatCode>#,##0.0</c:formatCode>
                <c:ptCount val="7"/>
                <c:pt idx="0">
                  <c:v>5.6350660914113693</c:v>
                </c:pt>
                <c:pt idx="1">
                  <c:v>7.1279431608304797</c:v>
                </c:pt>
                <c:pt idx="2">
                  <c:v>0.69399714130386581</c:v>
                </c:pt>
                <c:pt idx="3">
                  <c:v>3.005504793497507</c:v>
                </c:pt>
                <c:pt idx="4">
                  <c:v>2.5689472198215717</c:v>
                </c:pt>
                <c:pt idx="5">
                  <c:v>14.918554838332854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Лист1!$E$77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Лист1!$C$78:$C$84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псих. Р-ва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Лист1!$E$78:$E$84</c:f>
              <c:numCache>
                <c:formatCode>#,##0.0</c:formatCode>
                <c:ptCount val="7"/>
                <c:pt idx="0">
                  <c:v>5.5599217672674666</c:v>
                </c:pt>
                <c:pt idx="1">
                  <c:v>7.1270565791198157</c:v>
                </c:pt>
                <c:pt idx="2">
                  <c:v>0.7753910503860757</c:v>
                </c:pt>
                <c:pt idx="3">
                  <c:v>3.3768348380609758</c:v>
                </c:pt>
                <c:pt idx="4">
                  <c:v>2.9564338907075411</c:v>
                </c:pt>
                <c:pt idx="5">
                  <c:v>15.535075526188507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Лист1!$F$77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Лист1!$C$78:$C$84</c:f>
              <c:strCache>
                <c:ptCount val="7"/>
                <c:pt idx="0">
                  <c:v>шизофрения (всего)</c:v>
                </c:pt>
                <c:pt idx="1">
                  <c:v>умственная отсталость</c:v>
                </c:pt>
                <c:pt idx="2">
                  <c:v>псих. Р-ва   вследствие эпилепсии</c:v>
                </c:pt>
                <c:pt idx="3">
                  <c:v>хронические неорганические психозы, детские психозы</c:v>
                </c:pt>
                <c:pt idx="4">
                  <c:v>в том числе детский аутизм, атипичный аутизм</c:v>
                </c:pt>
                <c:pt idx="5">
                  <c:v>другие психические расстройства</c:v>
                </c:pt>
                <c:pt idx="6">
                  <c:v>Общесоматические заболевания</c:v>
                </c:pt>
              </c:strCache>
            </c:strRef>
          </c:cat>
          <c:val>
            <c:numRef>
              <c:f>Лист1!$F$78:$F$84</c:f>
              <c:numCache>
                <c:formatCode>#,##0.0</c:formatCode>
                <c:ptCount val="7"/>
                <c:pt idx="0">
                  <c:v>4.8504724985773287</c:v>
                </c:pt>
                <c:pt idx="1">
                  <c:v>5.8978488311199451</c:v>
                </c:pt>
                <c:pt idx="2">
                  <c:v>0.68484474024588582</c:v>
                </c:pt>
                <c:pt idx="3">
                  <c:v>3.2327397489815746</c:v>
                </c:pt>
                <c:pt idx="4">
                  <c:v>2.9608461655406706</c:v>
                </c:pt>
                <c:pt idx="5">
                  <c:v>13.782067684602625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741760"/>
        <c:axId val="385740976"/>
        <c:axId val="439538096"/>
      </c:bar3DChart>
      <c:catAx>
        <c:axId val="3857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40976"/>
        <c:crosses val="autoZero"/>
        <c:auto val="1"/>
        <c:lblAlgn val="ctr"/>
        <c:lblOffset val="100"/>
        <c:noMultiLvlLbl val="0"/>
      </c:catAx>
      <c:valAx>
        <c:axId val="38574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41760"/>
        <c:crosses val="autoZero"/>
        <c:crossBetween val="between"/>
      </c:valAx>
      <c:serAx>
        <c:axId val="4395380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4097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775210161834054E-2"/>
          <c:y val="3.0627763995254024E-2"/>
          <c:w val="0.88585549146782183"/>
          <c:h val="0.815369791104879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ПНД</c:v>
                </c:pt>
              </c:strCache>
            </c:strRef>
          </c:tx>
          <c:spPr>
            <a:solidFill>
              <a:schemeClr val="accent1"/>
            </a:solidFill>
            <a:ln w="1772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2953103641696281"/>
                  <c:y val="4.1095890410958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132853074216787E-2"/>
                  <c:y val="-6.2284902743321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785823582992671E-2"/>
                  <c:y val="-5.2632222342070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77494185664144E-2"/>
                  <c:y val="-4.513178571125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5">
                <a:noFill/>
              </a:ln>
            </c:spPr>
            <c:txPr>
              <a:bodyPr/>
              <a:lstStyle/>
              <a:p>
                <a:pPr>
                  <a:defRPr sz="120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173</c:v>
                </c:pt>
                <c:pt idx="1">
                  <c:v>76</c:v>
                </c:pt>
                <c:pt idx="2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91557408"/>
        <c:axId val="391546040"/>
        <c:axId val="0"/>
      </c:bar3DChart>
      <c:catAx>
        <c:axId val="39155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4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46040"/>
        <c:crossesAt val="0"/>
        <c:auto val="1"/>
        <c:lblAlgn val="ctr"/>
        <c:lblOffset val="100"/>
        <c:noMultiLvlLbl val="0"/>
      </c:catAx>
      <c:valAx>
        <c:axId val="391546040"/>
        <c:scaling>
          <c:orientation val="minMax"/>
          <c:min val="0"/>
        </c:scaling>
        <c:delete val="0"/>
        <c:axPos val="l"/>
        <c:majorGridlines>
          <c:spPr>
            <a:ln w="443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4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57408"/>
        <c:crosses val="autoZero"/>
        <c:crossBetween val="between"/>
      </c:valAx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11315431089981676"/>
          <c:y val="0.90543970465230306"/>
          <c:w val="0.14624696677066312"/>
          <c:h val="9.2244238700931569E-2"/>
        </c:manualLayout>
      </c:layout>
      <c:overlay val="0"/>
      <c:spPr>
        <a:noFill/>
        <a:ln w="35443">
          <a:noFill/>
        </a:ln>
      </c:spPr>
      <c:txPr>
        <a:bodyPr/>
        <a:lstStyle/>
        <a:p>
          <a:pPr>
            <a:defRPr sz="128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7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02197719512066"/>
          <c:y val="9.9594107035478108E-2"/>
          <c:w val="0.83397802280487976"/>
          <c:h val="0.771357592764688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Абс.число пациентов (тыс.человек)</c:v>
                </c:pt>
              </c:strCache>
            </c:strRef>
          </c:tx>
          <c:spPr>
            <a:solidFill>
              <a:srgbClr val="9999FF"/>
            </a:solidFill>
            <a:ln w="1302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9547347796686697E-3"/>
                  <c:y val="-0.39597212510156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302922537268066E-2"/>
                  <c:y val="-0.37221005944873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084814865050832E-2"/>
                  <c:y val="-0.29484284618078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315537726332711E-2"/>
                  <c:y val="-0.33276993673300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52">
                <a:noFill/>
              </a:ln>
            </c:spPr>
            <c:txPr>
              <a:bodyPr/>
              <a:lstStyle/>
              <a:p>
                <a:pPr>
                  <a:defRPr sz="1641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664.4</c:v>
                </c:pt>
                <c:pt idx="1">
                  <c:v>630.20000000000005</c:v>
                </c:pt>
                <c:pt idx="2">
                  <c:v>503.4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5734704"/>
        <c:axId val="385731176"/>
        <c:axId val="0"/>
      </c:bar3DChart>
      <c:catAx>
        <c:axId val="38573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385731176"/>
        <c:crosses val="autoZero"/>
        <c:auto val="1"/>
        <c:lblAlgn val="ctr"/>
        <c:lblOffset val="100"/>
        <c:noMultiLvlLbl val="0"/>
      </c:catAx>
      <c:valAx>
        <c:axId val="385731176"/>
        <c:scaling>
          <c:orientation val="minMax"/>
          <c:max val="7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5734704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33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72612899035695"/>
          <c:y val="5.2682315234930992E-2"/>
          <c:w val="0.81051889330801452"/>
          <c:h val="0.80835489592254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 тыс. человек населения</c:v>
                </c:pt>
              </c:strCache>
            </c:strRef>
          </c:tx>
          <c:spPr>
            <a:solidFill>
              <a:srgbClr val="9999FF"/>
            </a:solidFill>
            <a:ln w="1286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4940978780135542E-2"/>
                  <c:y val="-0.40990022010755678"/>
                </c:manualLayout>
              </c:layout>
              <c:spPr>
                <a:noFill/>
                <a:ln w="25722">
                  <a:noFill/>
                </a:ln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370583824019554"/>
                      <c:h val="7.880766053594495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245259785949706E-2"/>
                  <c:y val="-0.38849586423363508"/>
                </c:manualLayout>
              </c:layout>
              <c:spPr>
                <a:noFill/>
                <a:ln w="25722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F8-4278-96F2-8EEE1AD2D43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226493352590344E-2"/>
                  <c:y val="-0.31778984793591269"/>
                </c:manualLayout>
              </c:layout>
              <c:spPr>
                <a:noFill/>
                <a:ln w="25722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4F8-4278-96F2-8EEE1AD2D43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466.7</c:v>
                </c:pt>
                <c:pt idx="1">
                  <c:v>429.3</c:v>
                </c:pt>
                <c:pt idx="2">
                  <c:v>343.3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F8-4278-96F2-8EEE1AD2D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741368"/>
        <c:axId val="385742152"/>
        <c:axId val="0"/>
      </c:bar3DChart>
      <c:catAx>
        <c:axId val="38574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385742152"/>
        <c:crosses val="autoZero"/>
        <c:auto val="1"/>
        <c:lblAlgn val="ctr"/>
        <c:lblOffset val="100"/>
        <c:noMultiLvlLbl val="0"/>
      </c:catAx>
      <c:valAx>
        <c:axId val="385742152"/>
        <c:scaling>
          <c:orientation val="minMax"/>
          <c:max val="4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5741368"/>
        <c:crosses val="autoZero"/>
        <c:crossBetween val="between"/>
        <c:majorUnit val="100"/>
      </c:valAx>
      <c:spPr>
        <a:solidFill>
          <a:schemeClr val="bg1"/>
        </a:solidFill>
        <a:ln w="25553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1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2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60300072515385"/>
          <c:y val="3.8990425136105816E-2"/>
          <c:w val="0.85720218957960326"/>
          <c:h val="0.7431609959073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психотерапевтические кабинеты</c:v>
                </c:pt>
              </c:strCache>
            </c:strRef>
          </c:tx>
          <c:spPr>
            <a:solidFill>
              <a:srgbClr val="CCFFCC"/>
            </a:solidFill>
            <a:ln w="1811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0457103619993711"/>
                  <c:y val="3.730324451970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529240385294135E-2"/>
                  <c:y val="-6.63813180492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738630165117011E-2"/>
                  <c:y val="-4.3938626633267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2834">
                <a:noFill/>
              </a:ln>
            </c:spPr>
            <c:txPr>
              <a:bodyPr/>
              <a:lstStyle/>
              <a:p>
                <a:pPr>
                  <a:defRPr sz="114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957</c:v>
                </c:pt>
                <c:pt idx="1">
                  <c:v>663</c:v>
                </c:pt>
                <c:pt idx="2">
                  <c:v>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91549176"/>
        <c:axId val="391547216"/>
        <c:axId val="0"/>
      </c:bar3DChart>
      <c:catAx>
        <c:axId val="391549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52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472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91547216"/>
        <c:scaling>
          <c:orientation val="minMax"/>
          <c:max val="1000"/>
          <c:min val="0"/>
        </c:scaling>
        <c:delete val="0"/>
        <c:axPos val="l"/>
        <c:majorGridlines>
          <c:spPr>
            <a:ln w="452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52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1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49176"/>
        <c:crosses val="autoZero"/>
        <c:crossBetween val="between"/>
      </c:valAx>
      <c:spPr>
        <a:solidFill>
          <a:schemeClr val="bg1"/>
        </a:solidFill>
        <a:ln w="2357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8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973265328135352"/>
          <c:y val="0.86517615454726116"/>
          <c:w val="0.78877015373078352"/>
          <c:h val="0.1335979772055976"/>
        </c:manualLayout>
      </c:layout>
      <c:overlay val="0"/>
      <c:spPr>
        <a:solidFill>
          <a:schemeClr val="bg1"/>
        </a:solidFill>
        <a:ln w="36230">
          <a:noFill/>
        </a:ln>
      </c:spPr>
      <c:txPr>
        <a:bodyPr/>
        <a:lstStyle/>
        <a:p>
          <a:pPr>
            <a:defRPr sz="128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60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417024994479347"/>
          <c:y val="5.0926096166913182E-2"/>
          <c:w val="0.84582975005520689"/>
          <c:h val="0.723972275947691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психоневрологические кабинеты </c:v>
                </c:pt>
              </c:strCache>
            </c:strRef>
          </c:tx>
          <c:spPr>
            <a:solidFill>
              <a:srgbClr val="CCCCFF"/>
            </a:solidFill>
            <a:ln w="1868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4903527088713035E-2"/>
                  <c:y val="-9.0068717302333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525363169222085E-3"/>
                  <c:y val="-6.86945231171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409226428594217E-2"/>
                  <c:y val="-7.908883135027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7535278581641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927">
                <a:noFill/>
              </a:ln>
            </c:spPr>
            <c:txPr>
              <a:bodyPr/>
              <a:lstStyle/>
              <a:p>
                <a:pPr>
                  <a:defRPr sz="118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2377</c:v>
                </c:pt>
                <c:pt idx="1">
                  <c:v>2374</c:v>
                </c:pt>
                <c:pt idx="2">
                  <c:v>2356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91559368"/>
        <c:axId val="391561328"/>
        <c:axId val="0"/>
      </c:bar3DChart>
      <c:catAx>
        <c:axId val="391559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6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61328"/>
        <c:crossesAt val="1000"/>
        <c:auto val="1"/>
        <c:lblAlgn val="ctr"/>
        <c:lblOffset val="100"/>
        <c:tickLblSkip val="1"/>
        <c:tickMarkSkip val="1"/>
        <c:noMultiLvlLbl val="0"/>
      </c:catAx>
      <c:valAx>
        <c:axId val="391561328"/>
        <c:scaling>
          <c:orientation val="minMax"/>
          <c:max val="2500"/>
          <c:min val="2000"/>
        </c:scaling>
        <c:delete val="0"/>
        <c:axPos val="l"/>
        <c:majorGridlines>
          <c:spPr>
            <a:ln w="467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6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4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59368"/>
        <c:crosses val="autoZero"/>
        <c:crossBetween val="between"/>
        <c:majorUnit val="100"/>
      </c:valAx>
      <c:spPr>
        <a:noFill/>
        <a:ln w="2539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8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9.4116773139206657E-3"/>
          <c:y val="0.87420921950812081"/>
          <c:w val="0.96941167731392064"/>
          <c:h val="0.10955679238263009"/>
        </c:manualLayout>
      </c:layout>
      <c:overlay val="0"/>
      <c:spPr>
        <a:noFill/>
        <a:ln w="37361">
          <a:noFill/>
        </a:ln>
      </c:spPr>
      <c:txPr>
        <a:bodyPr/>
        <a:lstStyle/>
        <a:p>
          <a:pPr>
            <a:defRPr sz="128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724666283667331"/>
          <c:y val="5.4861863224894128E-2"/>
          <c:w val="0.89275333716332672"/>
          <c:h val="0.768871686207657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психиатрические отделения</c:v>
                </c:pt>
              </c:strCache>
            </c:strRef>
          </c:tx>
          <c:spPr>
            <a:solidFill>
              <a:schemeClr val="accent1"/>
            </a:solidFill>
            <a:ln w="1783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80656280625866E-2"/>
                  <c:y val="-3.9573491144068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034620371872441E-2"/>
                  <c:y val="3.49364956235694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221046939947961E-2"/>
                  <c:y val="-3.6376944294124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495123922604885E-2"/>
                  <c:y val="1.4613440938335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557">
                <a:noFill/>
              </a:ln>
            </c:spPr>
            <c:txPr>
              <a:bodyPr/>
              <a:lstStyle/>
              <a:p>
                <a:pPr>
                  <a:defRPr sz="121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262</c:v>
                </c:pt>
                <c:pt idx="1">
                  <c:v>61</c:v>
                </c:pt>
                <c:pt idx="2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91558976"/>
        <c:axId val="391560152"/>
        <c:axId val="0"/>
      </c:bar3DChart>
      <c:catAx>
        <c:axId val="3915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4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601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91560152"/>
        <c:scaling>
          <c:orientation val="minMax"/>
          <c:min val="0"/>
        </c:scaling>
        <c:delete val="0"/>
        <c:axPos val="l"/>
        <c:majorGridlines>
          <c:spPr>
            <a:ln w="446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4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1558976"/>
        <c:crosses val="autoZero"/>
        <c:crossBetween val="between"/>
      </c:valAx>
      <c:spPr>
        <a:noFill/>
        <a:ln w="25416">
          <a:noFill/>
        </a:ln>
      </c:spPr>
    </c:plotArea>
    <c:legend>
      <c:legendPos val="r"/>
      <c:layout>
        <c:manualLayout>
          <c:xMode val="edge"/>
          <c:yMode val="edge"/>
          <c:x val="8.0438617853180724E-2"/>
          <c:y val="0.87749750170040408"/>
          <c:w val="0.82681873528695515"/>
          <c:h val="0.12250249829959595"/>
        </c:manualLayout>
      </c:layout>
      <c:overlay val="0"/>
      <c:spPr>
        <a:noFill/>
        <a:ln w="35679">
          <a:noFill/>
        </a:ln>
      </c:spPr>
      <c:txPr>
        <a:bodyPr/>
        <a:lstStyle/>
        <a:p>
          <a:pPr>
            <a:defRPr sz="129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16840992643974"/>
          <c:y val="2.330923560127619E-2"/>
          <c:w val="0.74414024172904314"/>
          <c:h val="0.83748801182927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физические лица</c:v>
                </c:pt>
              </c:strCache>
            </c:strRef>
          </c:tx>
          <c:spPr>
            <a:solidFill>
              <a:srgbClr val="008000"/>
            </a:solidFill>
            <a:ln w="1485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1415657515196713"/>
                  <c:y val="-2.2669313442885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459761329539907E-2"/>
                  <c:y val="-2.4936244787173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141941537451723E-2"/>
                  <c:y val="-3.85378328529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14448</c:v>
                </c:pt>
                <c:pt idx="1">
                  <c:v>12801</c:v>
                </c:pt>
                <c:pt idx="2">
                  <c:v>12647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7654152"/>
        <c:axId val="387650232"/>
        <c:axId val="0"/>
      </c:bar3DChart>
      <c:catAx>
        <c:axId val="387654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50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7650232"/>
        <c:scaling>
          <c:orientation val="minMax"/>
          <c:max val="15000"/>
        </c:scaling>
        <c:delete val="0"/>
        <c:axPos val="l"/>
        <c:majorGridlines>
          <c:spPr>
            <a:ln w="371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54152"/>
        <c:crosses val="autoZero"/>
        <c:crossBetween val="between"/>
        <c:majorUnit val="5000"/>
        <c:minorUnit val="500"/>
      </c:valAx>
      <c:spPr>
        <a:noFill/>
        <a:ln w="253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5.1813533703297478E-2"/>
          <c:y val="0.72417675138742443"/>
          <c:w val="0.89757548965476963"/>
          <c:h val="0.27505919318237765"/>
        </c:manualLayout>
      </c:layout>
      <c:overlay val="0"/>
      <c:spPr>
        <a:noFill/>
        <a:ln w="29710">
          <a:noFill/>
        </a:ln>
      </c:spPr>
      <c:txPr>
        <a:bodyPr/>
        <a:lstStyle/>
        <a:p>
          <a:pPr>
            <a:defRPr sz="150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7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554278036193041"/>
          <c:y val="8.0540142762528508E-2"/>
          <c:w val="0.78715446711371695"/>
          <c:h val="0.68946905585399942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занятые должности  - всего</c:v>
                </c:pt>
              </c:strCache>
            </c:strRef>
          </c:tx>
          <c:spPr>
            <a:solidFill>
              <a:srgbClr val="99CCFF"/>
            </a:solidFill>
            <a:ln w="1396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0494971894041218E-2"/>
                  <c:y val="-5.730248987574471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102090599865814E-2"/>
                  <c:y val="-1.8355958745468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708063717132705E-2"/>
                  <c:y val="-1.3055427469235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077">
                <a:noFill/>
              </a:ln>
            </c:spPr>
            <c:txPr>
              <a:bodyPr/>
              <a:lstStyle/>
              <a:p>
                <a:pPr>
                  <a:defRPr sz="15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0.00</c:formatCode>
                <c:ptCount val="3"/>
                <c:pt idx="0">
                  <c:v>19081</c:v>
                </c:pt>
                <c:pt idx="1">
                  <c:v>18065.5</c:v>
                </c:pt>
                <c:pt idx="2">
                  <c:v>17962.25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из них на амбулаторном приеме</c:v>
                </c:pt>
              </c:strCache>
            </c:strRef>
          </c:tx>
          <c:spPr>
            <a:solidFill>
              <a:srgbClr val="3366FF"/>
            </a:solidFill>
            <a:ln w="1396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7449795307529212E-2"/>
                  <c:y val="-9.497413022749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833719448693475E-2"/>
                  <c:y val="-7.939362812093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272175431646919E-2"/>
                  <c:y val="-5.450750607108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077">
                <a:noFill/>
              </a:ln>
            </c:spPr>
            <c:txPr>
              <a:bodyPr/>
              <a:lstStyle/>
              <a:p>
                <a:pPr>
                  <a:defRPr sz="15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Sheet1!$B$3:$D$3</c:f>
              <c:numCache>
                <c:formatCode>0.00</c:formatCode>
                <c:ptCount val="3"/>
                <c:pt idx="0">
                  <c:v>8447</c:v>
                </c:pt>
                <c:pt idx="1">
                  <c:v>9011.5</c:v>
                </c:pt>
                <c:pt idx="2">
                  <c:v>8977.25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7649056"/>
        <c:axId val="387654936"/>
        <c:axId val="0"/>
      </c:bar3DChart>
      <c:catAx>
        <c:axId val="38764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5493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87654936"/>
        <c:scaling>
          <c:orientation val="minMax"/>
          <c:max val="20000"/>
          <c:min val="5000"/>
        </c:scaling>
        <c:delete val="0"/>
        <c:axPos val="l"/>
        <c:majorGridlines>
          <c:spPr>
            <a:ln w="3491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49056"/>
        <c:crosses val="autoZero"/>
        <c:crossBetween val="between"/>
        <c:majorUnit val="5000"/>
        <c:minorUnit val="1000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5.0706683558648852E-2"/>
          <c:y val="0.85356024045381418"/>
          <c:w val="0.92484965601295754"/>
          <c:h val="0.12126002657802415"/>
        </c:manualLayout>
      </c:layout>
      <c:overlay val="0"/>
      <c:spPr>
        <a:noFill/>
        <a:ln w="27925">
          <a:noFill/>
        </a:ln>
      </c:spPr>
      <c:txPr>
        <a:bodyPr/>
        <a:lstStyle/>
        <a:p>
          <a:pPr>
            <a:defRPr sz="141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bg1"/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chemeClr val="bg1"/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611193132108492"/>
          <c:y val="3.3082728262398782E-2"/>
          <c:w val="0.79023077670846698"/>
          <c:h val="0.803761972580149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физические лица</c:v>
                </c:pt>
              </c:strCache>
            </c:strRef>
          </c:tx>
          <c:spPr>
            <a:solidFill>
              <a:srgbClr val="008000"/>
            </a:solidFill>
            <a:ln w="1463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888888888888888E-2"/>
                  <c:y val="-3.344282189703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656672040099962E-17"/>
                  <c:y val="-6.449687080142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449687080142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1.02</c:v>
                </c:pt>
                <c:pt idx="1">
                  <c:v>0.87</c:v>
                </c:pt>
                <c:pt idx="2">
                  <c:v>0.86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7655720"/>
        <c:axId val="387655328"/>
        <c:axId val="0"/>
      </c:bar3DChart>
      <c:catAx>
        <c:axId val="387655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55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7655328"/>
        <c:scaling>
          <c:orientation val="minMax"/>
          <c:max val="1.25"/>
          <c:min val="0"/>
        </c:scaling>
        <c:delete val="0"/>
        <c:axPos val="l"/>
        <c:majorGridlines>
          <c:spPr>
            <a:ln w="3660">
              <a:solidFill>
                <a:schemeClr val="tx1"/>
              </a:solidFill>
              <a:prstDash val="solid"/>
            </a:ln>
          </c:spPr>
        </c:majorGridlines>
        <c:numFmt formatCode="#,##0.00" sourceLinked="0"/>
        <c:majorTickMark val="out"/>
        <c:minorTickMark val="none"/>
        <c:tickLblPos val="nextTo"/>
        <c:spPr>
          <a:ln w="36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7655720"/>
        <c:crosses val="autoZero"/>
        <c:crossBetween val="between"/>
        <c:majorUnit val="0.25"/>
      </c:valAx>
      <c:spPr>
        <a:noFill/>
        <a:ln w="2538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5.0360823894925452E-2"/>
          <c:y val="0.90443501771747681"/>
          <c:w val="0.91289376928092758"/>
          <c:h val="7.3241149734332045E-2"/>
        </c:manualLayout>
      </c:layout>
      <c:overlay val="0"/>
      <c:spPr>
        <a:noFill/>
        <a:ln w="29272">
          <a:noFill/>
        </a:ln>
      </c:spPr>
      <c:txPr>
        <a:bodyPr/>
        <a:lstStyle/>
        <a:p>
          <a:pPr>
            <a:defRPr sz="148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72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B3A3B2-5D45-450E-96F2-773C50187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5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7188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4" tIns="45571" rIns="91144" bIns="4557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C07848-B416-4E45-8202-0BDC05843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29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9B801-839A-4ADE-8847-0BFFFFF80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7E25-78FC-4411-BBE6-23FB865B9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B038-B86F-41B7-81C0-FDF3B11BB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D424-D251-44A8-8DA3-D3B313FC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83B26-C8A8-4ADF-B103-A81449B1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16A0-7302-4BF4-9185-66F6C4844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E866-E62F-4071-98FB-0DFD0CC96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ACC5-97E3-4173-B91C-AE2F3F253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FC642-E96A-4A6B-A6C1-DACB72BC7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57D3A-7D7F-426F-9694-B7774BBFB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5DC45-B0B2-4F68-993E-299A986EE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2C6FA-CA56-4CDE-AF7E-4949852AD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87AF1-81E6-40AC-A286-1EC3F8210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3165C-3B90-417E-B7FA-81B2B4ECA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66B3C-3FD5-4F30-9F37-DCE5D35A7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5990E-1667-4075-9952-4EDCD15FF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6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Sidoryuk.o@" TargetMode="External"/><Relationship Id="rId2" Type="http://schemas.openxmlformats.org/officeDocument/2006/relationships/hyperlink" Target="mailto:stat@mednet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rbsky@mednet.ru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81591" y="2115671"/>
            <a:ext cx="7560840" cy="45719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b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Николаева Татьяна Алексеевна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err="1" smtClean="0">
                <a:solidFill>
                  <a:srgbClr val="000000"/>
                </a:solidFill>
              </a:rPr>
              <a:t>ст.н.с</a:t>
            </a:r>
            <a:r>
              <a:rPr lang="ru-RU" altLang="ru-RU" sz="1800" dirty="0" smtClean="0">
                <a:solidFill>
                  <a:srgbClr val="000000"/>
                </a:solidFill>
              </a:rPr>
              <a:t>. отдела эпидемиологических и организационных проблем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кандидат медицинских наук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b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 err="1" smtClean="0">
                <a:solidFill>
                  <a:srgbClr val="000000"/>
                </a:solidFill>
              </a:rPr>
              <a:t>Сидорюк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 Ольга Вячеславовна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err="1" smtClean="0">
                <a:solidFill>
                  <a:srgbClr val="000000"/>
                </a:solidFill>
              </a:rPr>
              <a:t>ст.н.с</a:t>
            </a:r>
            <a:r>
              <a:rPr lang="ru-RU" altLang="ru-RU" sz="1800" dirty="0" smtClean="0">
                <a:solidFill>
                  <a:srgbClr val="000000"/>
                </a:solidFill>
              </a:rPr>
              <a:t>. отдела эпидемиологических и организационных проблем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Авдеева Лариса Николаевна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Заведующая группой в ЦНИИОИЗ Минздрава России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    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Москва, ЦНИИОИЗ, 7 декабря  2021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г.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                                              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WEB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 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– 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семинар</a:t>
            </a:r>
            <a:endParaRPr lang="ru-RU" alt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6565" y="320217"/>
            <a:ext cx="828092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</a:rPr>
              <a:t>ФГБУ «НМИЦПН им. </a:t>
            </a:r>
            <a:r>
              <a:rPr lang="ru-RU" altLang="ru-RU" sz="2400" b="1" dirty="0" err="1">
                <a:solidFill>
                  <a:srgbClr val="000000"/>
                </a:solidFill>
              </a:rPr>
              <a:t>В.П.Сербского</a:t>
            </a:r>
            <a:r>
              <a:rPr lang="ru-RU" altLang="ru-RU" sz="2400" b="1" dirty="0">
                <a:solidFill>
                  <a:srgbClr val="000000"/>
                </a:solidFill>
              </a:rPr>
              <a:t>» </a:t>
            </a:r>
            <a:r>
              <a:rPr lang="ru-RU" sz="2400" b="1" dirty="0" smtClean="0">
                <a:solidFill>
                  <a:srgbClr val="000000"/>
                </a:solidFill>
              </a:rPr>
              <a:t>Министерства здравоохранения </a:t>
            </a:r>
            <a:r>
              <a:rPr lang="ru-RU" sz="2400" b="1" dirty="0"/>
              <a:t>Российской Федерации 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580" y="1088740"/>
            <a:ext cx="7785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Формы №№10 и 36 государственного статистического наблюдения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2116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83187" y="413665"/>
            <a:ext cx="8326438" cy="45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kern="0" dirty="0" smtClean="0">
                <a:solidFill>
                  <a:schemeClr val="tx1"/>
                </a:solidFill>
              </a:rPr>
              <a:t>Кадры врачей – психотерапевтов (на 10 тыс. населения)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19060"/>
              </p:ext>
            </p:extLst>
          </p:nvPr>
        </p:nvGraphicFramePr>
        <p:xfrm>
          <a:off x="251520" y="908720"/>
          <a:ext cx="4095455" cy="562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270999"/>
              </p:ext>
            </p:extLst>
          </p:nvPr>
        </p:nvGraphicFramePr>
        <p:xfrm>
          <a:off x="4572000" y="998730"/>
          <a:ext cx="4571999" cy="547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7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4536281" y="748116"/>
            <a:ext cx="4150519" cy="547119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539750" algn="just">
              <a:buFontTx/>
              <a:buNone/>
            </a:pPr>
            <a:r>
              <a:rPr lang="ru-RU" sz="2000" b="1" kern="0" dirty="0"/>
              <a:t>3.</a:t>
            </a:r>
            <a:r>
              <a:rPr lang="ru-RU" sz="2000" b="1" kern="0" dirty="0" smtClean="0"/>
              <a:t> В интервале 2005 – 2020гг. количество занятых должностей специалистов с немедицинским образованием изменялось неравномерно: в 2020 году в сравнении с 2005 годом число занятых должностей медицинских психологов увеличилось на 28,7%, специалистов по социальной работе выросло на 58,1%, число занятых должностей социальных работников уменьшилось на 18,9%. </a:t>
            </a:r>
          </a:p>
        </p:txBody>
      </p:sp>
      <p:graphicFrame>
        <p:nvGraphicFramePr>
          <p:cNvPr id="4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07162"/>
              </p:ext>
            </p:extLst>
          </p:nvPr>
        </p:nvGraphicFramePr>
        <p:xfrm>
          <a:off x="375310" y="593685"/>
          <a:ext cx="3897311" cy="6030707"/>
        </p:xfrm>
        <a:graphic>
          <a:graphicData uri="http://schemas.openxmlformats.org/drawingml/2006/table">
            <a:tbl>
              <a:tblPr/>
              <a:tblGrid>
                <a:gridCol w="951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8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1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Мед. психологи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Спец. по соц. работе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Соц. работники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3158,25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576,75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1463,50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3415,25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654,50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1614,75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3431,85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651,25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1629,50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3652,30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773,00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1857,75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3659,50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846,00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1611,00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3616,25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925,75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1691,00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3568,00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911,25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3717,25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1514,75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3840,25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940,50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1637,50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3709,75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921,75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1556,25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3991,25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913,50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1559,00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3899,15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838,25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1511,50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3824,25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856,75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1483,00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4153,50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900,26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1542,75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9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4329,25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936,10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1303,50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71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4065,75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912,00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1186,50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2020/2005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385763" y="53625"/>
            <a:ext cx="8301037" cy="3600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kern="0" smtClean="0"/>
              <a:t>Занятые должности лиц с немедицинским образованием (абс.)</a:t>
            </a:r>
            <a:endParaRPr lang="ru-RU" sz="20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58331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06515" y="98630"/>
            <a:ext cx="8685965" cy="60306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975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ru-RU" sz="1800" b="1" kern="0" dirty="0" smtClean="0">
              <a:solidFill>
                <a:srgbClr val="000000"/>
              </a:solidFill>
            </a:endParaRPr>
          </a:p>
          <a:p>
            <a:pPr marL="0" indent="53975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kern="0" dirty="0" smtClean="0">
                <a:solidFill>
                  <a:srgbClr val="000000"/>
                </a:solidFill>
              </a:rPr>
              <a:t>4. С 2005 по 2020гг. коечный фонд в РФ сократился в 1,3 раза. За последний год уменьшилось на 5739 (4,5%) число психиатрических коек, при этом сократилось число коек для взрослых на 4,7% и на 0,9% - коек для детей.</a:t>
            </a:r>
          </a:p>
          <a:p>
            <a:pPr marL="0" indent="53975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kern="0" dirty="0" smtClean="0">
                <a:solidFill>
                  <a:srgbClr val="000000"/>
                </a:solidFill>
              </a:rPr>
              <a:t>Обеспеченность психиатрическими койками уменьшилась с 11,3 в 2005 г. до 8,3 на 10 тыс. населения в 2020 г. </a:t>
            </a:r>
          </a:p>
          <a:p>
            <a:pPr marL="0" indent="53975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kern="0" dirty="0" smtClean="0">
                <a:solidFill>
                  <a:srgbClr val="000000"/>
                </a:solidFill>
              </a:rPr>
              <a:t>В 2020 году коечный фонд в состоял из психиатрических коек для взрослых (95,0%) и для детей (5,0%). </a:t>
            </a:r>
          </a:p>
          <a:p>
            <a:pPr marL="0" indent="53975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kern="0" dirty="0" smtClean="0">
                <a:solidFill>
                  <a:srgbClr val="000000"/>
                </a:solidFill>
              </a:rPr>
              <a:t>Средняя занятость психиатрической койки году равнялась 298 дням  </a:t>
            </a:r>
            <a:r>
              <a:rPr lang="ru-RU" sz="1800" b="1" kern="0" dirty="0">
                <a:solidFill>
                  <a:srgbClr val="000000"/>
                </a:solidFill>
              </a:rPr>
              <a:t>в 2020 году </a:t>
            </a:r>
            <a:r>
              <a:rPr lang="ru-RU" sz="1800" b="1" kern="0" dirty="0" smtClean="0">
                <a:solidFill>
                  <a:srgbClr val="000000"/>
                </a:solidFill>
              </a:rPr>
              <a:t>(2005 г. – 333, 2019 г. – 328 дней). Койки для взрослых в 2020 г. были заняты в среднем 301 день в году, для детей – 239 дней. </a:t>
            </a:r>
            <a:endParaRPr lang="ru-RU" sz="1400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3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3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967952"/>
              </p:ext>
            </p:extLst>
          </p:nvPr>
        </p:nvGraphicFramePr>
        <p:xfrm>
          <a:off x="476250" y="908050"/>
          <a:ext cx="8191500" cy="522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39750" y="260350"/>
            <a:ext cx="8229600" cy="5127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kern="0" smtClean="0"/>
              <a:t>Коечный фонд</a:t>
            </a:r>
          </a:p>
        </p:txBody>
      </p:sp>
    </p:spTree>
    <p:extLst>
      <p:ext uri="{BB962C8B-B14F-4D97-AF65-F5344CB8AC3E}">
        <p14:creationId xmlns:p14="http://schemas.microsoft.com/office/powerpoint/2010/main" val="292006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6545" y="278650"/>
            <a:ext cx="8229600" cy="6794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b="1" kern="0" smtClean="0"/>
              <a:t>Число среднегодовых мест в дневных (ночных) стационарах</a:t>
            </a:r>
            <a:endParaRPr lang="ru-RU" sz="2000" b="1" kern="0" dirty="0" smtClean="0"/>
          </a:p>
        </p:txBody>
      </p:sp>
      <p:graphicFrame>
        <p:nvGraphicFramePr>
          <p:cNvPr id="4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477164"/>
              </p:ext>
            </p:extLst>
          </p:nvPr>
        </p:nvGraphicFramePr>
        <p:xfrm>
          <a:off x="566555" y="1223755"/>
          <a:ext cx="3948112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668814" y="1133745"/>
            <a:ext cx="4313675" cy="490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ru-RU" sz="2000" b="1" kern="0" dirty="0" smtClean="0"/>
              <a:t>Сокращение круглосуточного психиатрического коечного фонда не компенсируется ростом мест в дневных, ночных стационарах и стационарах на дому. </a:t>
            </a:r>
          </a:p>
          <a:p>
            <a:pPr algn="just"/>
            <a:r>
              <a:rPr lang="ru-RU" sz="2000" b="1" kern="0" dirty="0" smtClean="0"/>
              <a:t>В 2020 г. имел место прирост числа мест в дневных и ночных стационарах относительно 2005г., но убыль на 404 места (на 1,8%) против 2019 г.</a:t>
            </a:r>
          </a:p>
          <a:p>
            <a:pPr algn="just"/>
            <a:endParaRPr lang="ru-RU" sz="1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09907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  <a:solidFill>
            <a:schemeClr val="bg1"/>
          </a:solidFill>
        </p:spPr>
        <p:txBody>
          <a:bodyPr/>
          <a:lstStyle/>
          <a:p>
            <a:r>
              <a:rPr lang="ru-RU" sz="2000" b="1" smtClean="0"/>
              <a:t>Число мест в ЛПМ (ЛТМ)</a:t>
            </a:r>
          </a:p>
        </p:txBody>
      </p:sp>
      <p:graphicFrame>
        <p:nvGraphicFramePr>
          <p:cNvPr id="2" name="Object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6470061"/>
              </p:ext>
            </p:extLst>
          </p:nvPr>
        </p:nvGraphicFramePr>
        <p:xfrm>
          <a:off x="441325" y="1223963"/>
          <a:ext cx="4078288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7" name="Объект 2"/>
          <p:cNvSpPr>
            <a:spLocks noGrp="1"/>
          </p:cNvSpPr>
          <p:nvPr>
            <p:ph sz="half" idx="2"/>
          </p:nvPr>
        </p:nvSpPr>
        <p:spPr>
          <a:xfrm>
            <a:off x="5157065" y="1808820"/>
            <a:ext cx="3690410" cy="3105060"/>
          </a:xfrm>
          <a:solidFill>
            <a:schemeClr val="bg1"/>
          </a:solidFill>
        </p:spPr>
        <p:txBody>
          <a:bodyPr/>
          <a:lstStyle/>
          <a:p>
            <a:pPr marL="0" indent="539750" algn="just">
              <a:lnSpc>
                <a:spcPct val="150000"/>
              </a:lnSpc>
              <a:buFontTx/>
              <a:buNone/>
            </a:pPr>
            <a:r>
              <a:rPr lang="ru-RU" sz="1800" b="1" dirty="0" smtClean="0"/>
              <a:t>5. За последний год сократилось и без того малое число мест в ЛПМ (ЛТМ) – на 730 мест (на 17,5%), число работающих в них психически больных уменьшилось на 9024 человека (на 43,8%). </a:t>
            </a:r>
          </a:p>
        </p:txBody>
      </p:sp>
      <p:sp>
        <p:nvSpPr>
          <p:cNvPr id="378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76D2C3-CF1A-42C7-9C46-25760F59A896}" type="slidenum">
              <a:rPr lang="ru-RU" smtClean="0">
                <a:solidFill>
                  <a:srgbClr val="000000"/>
                </a:solidFill>
              </a:rPr>
              <a:pPr/>
              <a:t>15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161510" y="818710"/>
            <a:ext cx="8910990" cy="5426515"/>
          </a:xfrm>
          <a:solidFill>
            <a:schemeClr val="bg1"/>
          </a:solidFill>
        </p:spPr>
        <p:txBody>
          <a:bodyPr/>
          <a:lstStyle/>
          <a:p>
            <a:pPr indent="539750" algn="just">
              <a:lnSpc>
                <a:spcPct val="150000"/>
              </a:lnSpc>
            </a:pPr>
            <a:r>
              <a:rPr lang="ru-RU" sz="1700" b="1" dirty="0" smtClean="0"/>
              <a:t>6. В 2020 г. по сравнению с 2019 г. </a:t>
            </a:r>
            <a:r>
              <a:rPr lang="ru-RU" sz="1700" b="1" dirty="0"/>
              <a:t>уменьшилось абсолютное </a:t>
            </a:r>
            <a:r>
              <a:rPr lang="ru-RU" sz="1700" b="1" dirty="0" smtClean="0"/>
              <a:t>число зарегистрированных пациентов на 84357 человек или 2,1% (в 2019 г. – на 902 человека, на 0,02%). Наибольшая убыль была в числе пациентов с </a:t>
            </a:r>
            <a:r>
              <a:rPr lang="ru-RU" sz="1700" b="1" dirty="0" err="1" smtClean="0"/>
              <a:t>непсихотическими</a:t>
            </a:r>
            <a:r>
              <a:rPr lang="ru-RU" sz="1700" b="1" dirty="0" smtClean="0"/>
              <a:t>  психическими расстройствами – на 51019 человек или на 2,5% (в 2019 г. – на 12328 человек или на 0,6%). Число пациентов с  </a:t>
            </a:r>
            <a:r>
              <a:rPr lang="ru-RU" sz="1700" b="1" dirty="0"/>
              <a:t>умственной отсталостью </a:t>
            </a:r>
            <a:r>
              <a:rPr lang="ru-RU" sz="1700" b="1" dirty="0" smtClean="0"/>
              <a:t>уменьшилось на 19460 человек или 2,3% (в 2019 г. - на 12441 человека или на 1,5%) с 835516 до 816056 человек.</a:t>
            </a:r>
            <a:br>
              <a:rPr lang="ru-RU" sz="1700" b="1" dirty="0" smtClean="0"/>
            </a:br>
            <a:r>
              <a:rPr lang="ru-RU" sz="1700" b="1" dirty="0"/>
              <a:t>Количество пациентов, страдающих психотическими психическими расстройствами или слабоумием, в РФ в 2020 году по сравнению с 2019 годом </a:t>
            </a:r>
            <a:r>
              <a:rPr lang="ru-RU" sz="1700" b="1" dirty="0" smtClean="0"/>
              <a:t>снизилось </a:t>
            </a:r>
            <a:r>
              <a:rPr lang="ru-RU" sz="1700" b="1" dirty="0"/>
              <a:t>на 13878 человек или на 1,3%. </a:t>
            </a: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 smtClean="0"/>
              <a:t>        Показатель общей заболеваемости (болезненности) психическими расстройствами уменьшился за год</a:t>
            </a:r>
            <a:r>
              <a:rPr lang="ru-RU" sz="1700" dirty="0"/>
              <a:t> </a:t>
            </a:r>
            <a:r>
              <a:rPr lang="ru-RU" sz="1700" b="1" dirty="0"/>
              <a:t>на 2,13% с </a:t>
            </a:r>
            <a:r>
              <a:rPr lang="ru-RU" sz="1700" b="1" dirty="0" smtClean="0"/>
              <a:t>2680,5 </a:t>
            </a:r>
            <a:r>
              <a:rPr lang="ru-RU" sz="1700" b="1" dirty="0"/>
              <a:t>до </a:t>
            </a:r>
            <a:r>
              <a:rPr lang="ru-RU" sz="1700" b="1" dirty="0" smtClean="0"/>
              <a:t>2623,3 </a:t>
            </a:r>
            <a:r>
              <a:rPr lang="ru-RU" sz="1700" b="1" dirty="0"/>
              <a:t>в расчете на 100 </a:t>
            </a:r>
            <a:r>
              <a:rPr lang="ru-RU" sz="1700" b="1" dirty="0" err="1" smtClean="0"/>
              <a:t>тыс.нас</a:t>
            </a:r>
            <a:r>
              <a:rPr lang="ru-RU" sz="1700" b="1" dirty="0" smtClean="0"/>
              <a:t>. (в 2019 г. прирост на 0,06%</a:t>
            </a:r>
            <a:r>
              <a:rPr lang="en-US" sz="1700" b="1" dirty="0" smtClean="0"/>
              <a:t> </a:t>
            </a:r>
            <a:r>
              <a:rPr lang="ru-RU" sz="1700" b="1" dirty="0" smtClean="0"/>
              <a:t>- </a:t>
            </a:r>
            <a:r>
              <a:rPr lang="en-US" sz="1700" b="1" dirty="0" smtClean="0"/>
              <a:t>c </a:t>
            </a:r>
            <a:r>
              <a:rPr lang="ru-RU" sz="1700" b="1" dirty="0" smtClean="0"/>
              <a:t>2678,7 до 2680,2). Общая заболеваемость выросла по отдельным нозологиям – хронические неорганические, включая детские, психозы – на 9,8% (в 2019 г - на 10,2%), из них аутизм – на 15,8% (в 2019 г. - на 16,6%) и синдромом </a:t>
            </a:r>
            <a:r>
              <a:rPr lang="ru-RU" sz="1700" b="1" dirty="0" err="1" smtClean="0"/>
              <a:t>Аспергера</a:t>
            </a:r>
            <a:r>
              <a:rPr lang="ru-RU" sz="1700" b="1" dirty="0" smtClean="0"/>
              <a:t> – на 6,3% (на 11,6%).</a:t>
            </a:r>
          </a:p>
        </p:txBody>
      </p:sp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72C101-0F50-47E3-AAE4-2CA8F4554BA1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78650"/>
            <a:ext cx="8615300" cy="814387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000000"/>
                </a:solidFill>
                <a:ea typeface="+mn-ea"/>
              </a:rPr>
              <a:t>Зарегистрировано пациентов с психическими расстройствами </a:t>
            </a:r>
            <a:r>
              <a:rPr lang="ru-RU" sz="2000" b="1" dirty="0">
                <a:solidFill>
                  <a:srgbClr val="000000"/>
                </a:solidFill>
                <a:ea typeface="+mn-ea"/>
              </a:rPr>
              <a:t>в РФ в </a:t>
            </a:r>
            <a:r>
              <a:rPr lang="ru-RU" sz="2000" b="1" dirty="0" smtClean="0">
                <a:solidFill>
                  <a:srgbClr val="000000"/>
                </a:solidFill>
                <a:ea typeface="+mn-ea"/>
              </a:rPr>
              <a:t>2019-2020 </a:t>
            </a:r>
            <a:r>
              <a:rPr lang="ru-RU" sz="2000" b="1" dirty="0">
                <a:solidFill>
                  <a:srgbClr val="000000"/>
                </a:solidFill>
                <a:ea typeface="+mn-ea"/>
              </a:rPr>
              <a:t>гг. </a:t>
            </a:r>
            <a:endParaRPr lang="ru-RU" sz="2000" dirty="0"/>
          </a:p>
        </p:txBody>
      </p:sp>
      <p:sp>
        <p:nvSpPr>
          <p:cNvPr id="3995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40FCFA-3D07-4F8E-8820-516866F61F74}" type="slidenum">
              <a:rPr lang="ru-RU" smtClean="0"/>
              <a:pPr/>
              <a:t>17</a:t>
            </a:fld>
            <a:endParaRPr lang="ru-RU" smtClean="0"/>
          </a:p>
        </p:txBody>
      </p:sp>
      <p:graphicFrame>
        <p:nvGraphicFramePr>
          <p:cNvPr id="4" name="Object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8452189"/>
              </p:ext>
            </p:extLst>
          </p:nvPr>
        </p:nvGraphicFramePr>
        <p:xfrm>
          <a:off x="161510" y="1088740"/>
          <a:ext cx="4794250" cy="508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43296770"/>
              </p:ext>
            </p:extLst>
          </p:nvPr>
        </p:nvGraphicFramePr>
        <p:xfrm>
          <a:off x="5037138" y="1313765"/>
          <a:ext cx="3849687" cy="482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71500" y="278649"/>
            <a:ext cx="9001000" cy="6255695"/>
          </a:xfrm>
          <a:solidFill>
            <a:schemeClr val="bg1"/>
          </a:solidFill>
        </p:spPr>
        <p:txBody>
          <a:bodyPr/>
          <a:lstStyle/>
          <a:p>
            <a:pPr indent="539750" algn="just">
              <a:lnSpc>
                <a:spcPct val="150000"/>
              </a:lnSpc>
            </a:pPr>
            <a:r>
              <a:rPr lang="ru-RU" sz="1800" b="1" dirty="0" smtClean="0"/>
              <a:t>В </a:t>
            </a:r>
            <a:r>
              <a:rPr lang="ru-RU" sz="1800" b="1" dirty="0"/>
              <a:t>2020 г. число пациентов с впервые в жизни установленным диагнозом психического расстройства уменьшилось по сравнению с 2019 г. на 73790 человек (в 2019 г. прирост на 19342), показатель на 100 тыс. населения снизился до 262,0 или на 16,1% (в 2019 г. рост с 299,0 до 312,2 или на 4,4%).</a:t>
            </a:r>
            <a:br>
              <a:rPr lang="ru-RU" sz="1800" b="1" dirty="0"/>
            </a:br>
            <a:r>
              <a:rPr lang="ru-RU" sz="1800" b="1" dirty="0"/>
              <a:t>          Значительнее всего было уменьшение группы умственной отсталости – с 20,7 до 15,4 на 100 тыс. населения или на 23,4%, затем - </a:t>
            </a:r>
            <a:r>
              <a:rPr lang="ru-RU" sz="1800" b="1" dirty="0" err="1"/>
              <a:t>непсихотических</a:t>
            </a:r>
            <a:r>
              <a:rPr lang="ru-RU" sz="1800" b="1" dirty="0"/>
              <a:t> психических расстройств – с 229,4 до 191,5 или на 16,5%, психотических – с 62,7 до 55,1 или на 12,1%. В общем числе пациентов значительная доля приходится на психические расстройства органического психотического и </a:t>
            </a:r>
            <a:r>
              <a:rPr lang="ru-RU" sz="1800" b="1" dirty="0" err="1"/>
              <a:t>непсихотического</a:t>
            </a:r>
            <a:r>
              <a:rPr lang="ru-RU" sz="1800" b="1" dirty="0"/>
              <a:t> характера как в контингенте, так и среди первичных пациентов с тенденцией к возрастанию. В 2020 г. суммарная доля органических расстройств составила 36,0%, как и в 2019 г. в контингенте психически больных, и 44,5% (44,3% в 2019г.) среди первичных. 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5DC45-B0B2-4F68-993E-299A986EE95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1038" cy="863715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1800" b="1" dirty="0" smtClean="0">
                <a:solidFill>
                  <a:srgbClr val="000000"/>
                </a:solidFill>
              </a:rPr>
              <a:t>Пациенты с впервые в жизни установленным диагнозом    </a:t>
            </a:r>
            <a:br>
              <a:rPr lang="ru-RU" sz="1800" b="1" dirty="0" smtClean="0">
                <a:solidFill>
                  <a:srgbClr val="000000"/>
                </a:solidFill>
              </a:rPr>
            </a:b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</a:rPr>
              <a:t>            психического расстройства в РФ в 2019-2020 гг.</a:t>
            </a:r>
            <a:endParaRPr lang="ru-RU" sz="1800" dirty="0" smtClean="0"/>
          </a:p>
        </p:txBody>
      </p:sp>
      <p:graphicFrame>
        <p:nvGraphicFramePr>
          <p:cNvPr id="4" name="Object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3000767"/>
              </p:ext>
            </p:extLst>
          </p:nvPr>
        </p:nvGraphicFramePr>
        <p:xfrm>
          <a:off x="0" y="1088740"/>
          <a:ext cx="4482840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Object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719309"/>
              </p:ext>
            </p:extLst>
          </p:nvPr>
        </p:nvGraphicFramePr>
        <p:xfrm>
          <a:off x="4572000" y="1088740"/>
          <a:ext cx="4572000" cy="515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5DC45-B0B2-4F68-993E-299A986EE95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1A55E0-43DC-4B9F-A425-2FF6141860D9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76250" y="953725"/>
            <a:ext cx="8461375" cy="5624875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41530" y="1088740"/>
            <a:ext cx="8229600" cy="53555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b="1" dirty="0" smtClean="0"/>
              <a:t>Сведения о заболеваниях психическими расстройствами и состоянии службы психиатрической помощи в Российской Федерации 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b="1" dirty="0" smtClean="0"/>
              <a:t>в 2019 - 2020 гг.</a:t>
            </a:r>
          </a:p>
        </p:txBody>
      </p:sp>
    </p:spTree>
    <p:extLst>
      <p:ext uri="{BB962C8B-B14F-4D97-AF65-F5344CB8AC3E}">
        <p14:creationId xmlns:p14="http://schemas.microsoft.com/office/powerpoint/2010/main" val="13888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72499" cy="6245225"/>
          </a:xfrm>
          <a:solidFill>
            <a:schemeClr val="bg1"/>
          </a:solidFill>
        </p:spPr>
        <p:txBody>
          <a:bodyPr/>
          <a:lstStyle/>
          <a:p>
            <a:pPr indent="539750" algn="just">
              <a:lnSpc>
                <a:spcPct val="150000"/>
              </a:lnSpc>
            </a:pPr>
            <a:r>
              <a:rPr lang="ru-RU" sz="1800" b="1" dirty="0" smtClean="0"/>
              <a:t>7. Инвалидность. В 2020 г. уменьшилось число пациентов, имеющих инвалидность вследствие психических расстройств и расстройств поведения, на 9435 человек, или на 0,9% с 1055588 до 1046153 (в 2019 г. было увеличение на 4892 человека, или на 0,5%). Показатель инвалидизации на 100 тыс. населения составил 712,9 (в 2019 г. - 719,2). Т.е. в 2020 г. более 27,0% зарегистрированных пациентов с психическими расстройствами являлись инвалидами по психическому заболеванию.</a:t>
            </a:r>
            <a:r>
              <a:rPr lang="en-US" sz="1800" b="1" dirty="0" smtClean="0"/>
              <a:t> </a:t>
            </a:r>
            <a:r>
              <a:rPr lang="ru-RU" sz="1800" b="1" dirty="0" smtClean="0"/>
              <a:t>Это объясняется выраженным социально - </a:t>
            </a:r>
            <a:r>
              <a:rPr lang="ru-RU" sz="1800" b="1" dirty="0" err="1" smtClean="0"/>
              <a:t>дезадаптирующим</a:t>
            </a:r>
            <a:r>
              <a:rPr lang="ru-RU" sz="1800" b="1" dirty="0" smtClean="0"/>
              <a:t> характером течения психических расстройств и расстройств поведения, отсутствием у психиатрических служб возможностей полноценной социально-трудовой реабилитации психически больных, стойко утративших и не стойко утративших трудоспособность.</a:t>
            </a:r>
          </a:p>
        </p:txBody>
      </p:sp>
      <p:sp>
        <p:nvSpPr>
          <p:cNvPr id="5017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783B41-897F-48C2-B1A9-3CD9F1BE0CC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9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/>
          <a:lstStyle/>
          <a:p>
            <a:r>
              <a:rPr lang="ru-RU" sz="1800" b="1" dirty="0" smtClean="0"/>
              <a:t>Стойкая </a:t>
            </a:r>
            <a:r>
              <a:rPr lang="ru-RU" sz="1800" b="1" smtClean="0"/>
              <a:t>утрата трудоспособности </a:t>
            </a:r>
            <a:r>
              <a:rPr lang="ru-RU" sz="1800" b="1" dirty="0" smtClean="0"/>
              <a:t>вследствие психических расстройств в Российской Федерации в 2019 – 2020 гг.</a:t>
            </a:r>
            <a:endParaRPr lang="en-US" sz="1800" b="1" dirty="0" smtClean="0"/>
          </a:p>
        </p:txBody>
      </p:sp>
      <p:sp>
        <p:nvSpPr>
          <p:cNvPr id="4405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2220" y="630932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C43C40A-1EF5-4518-AFB7-5115D3407C59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4051" name="Текст 2"/>
          <p:cNvSpPr>
            <a:spLocks noGrp="1"/>
          </p:cNvSpPr>
          <p:nvPr>
            <p:ph type="body" idx="4294967295"/>
          </p:nvPr>
        </p:nvSpPr>
        <p:spPr>
          <a:xfrm>
            <a:off x="701570" y="5634245"/>
            <a:ext cx="3375375" cy="630070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/>
              <a:t>Абсолютное число инвалидов  (тыс. чел.)</a:t>
            </a:r>
            <a:endParaRPr lang="en-US" sz="1600" b="1" dirty="0" smtClean="0"/>
          </a:p>
        </p:txBody>
      </p:sp>
      <p:sp>
        <p:nvSpPr>
          <p:cNvPr id="44052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247075" y="5724255"/>
            <a:ext cx="3600400" cy="405045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/>
              <a:t>На 100 тыс. человек населения</a:t>
            </a:r>
            <a:endParaRPr lang="en-US" sz="1600" b="1" dirty="0" smtClean="0"/>
          </a:p>
        </p:txBody>
      </p:sp>
      <p:graphicFrame>
        <p:nvGraphicFramePr>
          <p:cNvPr id="2" name="Object 1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19579092"/>
              </p:ext>
            </p:extLst>
          </p:nvPr>
        </p:nvGraphicFramePr>
        <p:xfrm>
          <a:off x="4752019" y="1133745"/>
          <a:ext cx="4275475" cy="459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1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06070073"/>
              </p:ext>
            </p:extLst>
          </p:nvPr>
        </p:nvGraphicFramePr>
        <p:xfrm>
          <a:off x="71501" y="1268760"/>
          <a:ext cx="4365484" cy="441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41531" y="277813"/>
            <a:ext cx="8595954" cy="585311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ru-RU" sz="1600" b="1" dirty="0" smtClean="0"/>
          </a:p>
          <a:p>
            <a:pPr algn="just">
              <a:lnSpc>
                <a:spcPct val="150000"/>
              </a:lnSpc>
            </a:pPr>
            <a:r>
              <a:rPr lang="ru-RU" sz="1800" b="1" dirty="0" smtClean="0"/>
              <a:t>Среди клинических причин </a:t>
            </a:r>
            <a:r>
              <a:rPr lang="ru-RU" sz="1800" b="1" dirty="0"/>
              <a:t>стойкой утраты трудоспособности по нозологическим группам в 2020 году по РФ 32,6% составили шизофренические расстройства (в 2019 году – 32,8</a:t>
            </a:r>
            <a:r>
              <a:rPr lang="ru-RU" sz="1800" b="1" dirty="0" smtClean="0"/>
              <a:t>%), </a:t>
            </a:r>
            <a:r>
              <a:rPr lang="ru-RU" sz="1800" b="1" dirty="0"/>
              <a:t>умственная отсталость –35,3% (в 2019 году - 34,8</a:t>
            </a:r>
            <a:r>
              <a:rPr lang="ru-RU" sz="1800" b="1" dirty="0" smtClean="0"/>
              <a:t>%), </a:t>
            </a:r>
            <a:r>
              <a:rPr lang="ru-RU" sz="1800" b="1" dirty="0"/>
              <a:t>32,0% – другие психические расстройства (в 2019 году - </a:t>
            </a:r>
            <a:r>
              <a:rPr lang="ru-RU" sz="1800" b="1" dirty="0" smtClean="0"/>
              <a:t>32,4%), из </a:t>
            </a:r>
            <a:r>
              <a:rPr lang="ru-RU" sz="1800" b="1" dirty="0"/>
              <a:t>которых </a:t>
            </a:r>
            <a:r>
              <a:rPr lang="ru-RU" sz="1800" b="1" dirty="0" smtClean="0"/>
              <a:t>на </a:t>
            </a:r>
            <a:r>
              <a:rPr lang="ru-RU" sz="1800" b="1" dirty="0"/>
              <a:t>пациентов с эпилепсией с психозом и без психоза пришлось 5,6% (в 2019 году – </a:t>
            </a:r>
            <a:r>
              <a:rPr lang="ru-RU" sz="1800" b="1" dirty="0" smtClean="0"/>
              <a:t>5,9%), </a:t>
            </a:r>
            <a:r>
              <a:rPr lang="ru-RU" sz="1800" b="1" dirty="0"/>
              <a:t>4,3% </a:t>
            </a:r>
            <a:r>
              <a:rPr lang="ru-RU" sz="1800" b="1" dirty="0" smtClean="0"/>
              <a:t>– хронические неорганические психозы, </a:t>
            </a:r>
            <a:r>
              <a:rPr lang="ru-RU" sz="1800" b="1" dirty="0"/>
              <a:t>включая детские психозы (в 2019 году – </a:t>
            </a:r>
            <a:r>
              <a:rPr lang="ru-RU" sz="1800" b="1" dirty="0" smtClean="0"/>
              <a:t>4,0%). Доля </a:t>
            </a:r>
            <a:r>
              <a:rPr lang="ru-RU" sz="1800" b="1" dirty="0"/>
              <a:t>инвалидов вследствие аутизма составило 3,3% (в 2019 году – </a:t>
            </a:r>
            <a:r>
              <a:rPr lang="ru-RU" sz="1800" b="1" dirty="0" smtClean="0"/>
              <a:t>2,8%). </a:t>
            </a:r>
            <a:r>
              <a:rPr lang="ru-RU" sz="1800" b="1" dirty="0"/>
              <a:t>Причем количество пациентов, имеющих инвалидность вследствие аутизма ежегодно </a:t>
            </a:r>
            <a:r>
              <a:rPr lang="ru-RU" sz="1800" b="1" dirty="0" smtClean="0"/>
              <a:t>растет</a:t>
            </a:r>
            <a:r>
              <a:rPr lang="ru-RU" sz="1800" b="1" dirty="0"/>
              <a:t>: в 2014 г. </a:t>
            </a:r>
            <a:r>
              <a:rPr lang="ru-RU" sz="1800" b="1" dirty="0" smtClean="0"/>
              <a:t>таких было </a:t>
            </a:r>
            <a:r>
              <a:rPr lang="ru-RU" sz="1800" b="1" dirty="0"/>
              <a:t>10374 </a:t>
            </a:r>
            <a:r>
              <a:rPr lang="ru-RU" sz="1800" b="1" dirty="0" smtClean="0"/>
              <a:t>человека. </a:t>
            </a:r>
            <a:r>
              <a:rPr lang="ru-RU" sz="1800" b="1" dirty="0"/>
              <a:t>В 2020 году число таких пациентов составило 34551 человек с приростом с 2014 года </a:t>
            </a:r>
            <a:r>
              <a:rPr lang="ru-RU" sz="1800" b="1" dirty="0" smtClean="0"/>
              <a:t>на 233%.</a:t>
            </a:r>
            <a:endParaRPr lang="ru-RU" sz="1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AE866-E62F-4071-98FB-0DFD0CC96FE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3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44" y="98629"/>
            <a:ext cx="8210255" cy="540061"/>
          </a:xfrm>
        </p:spPr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/>
              <a:t>Клиническая структура инвалидности по психическим расстройствам в РФ в 2018 – 2020 гг. (</a:t>
            </a:r>
            <a:r>
              <a:rPr lang="ru-RU" sz="2000" b="1" dirty="0" err="1" smtClean="0"/>
              <a:t>абс</a:t>
            </a:r>
            <a:r>
              <a:rPr lang="ru-RU" sz="2000" b="1" dirty="0" smtClean="0"/>
              <a:t>.)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C6FA-CA56-4CDE-AF7E-4949852ADC3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080248"/>
              </p:ext>
            </p:extLst>
          </p:nvPr>
        </p:nvGraphicFramePr>
        <p:xfrm>
          <a:off x="0" y="908720"/>
          <a:ext cx="9144000" cy="53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9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3695"/>
          </a:xfrm>
        </p:spPr>
        <p:txBody>
          <a:bodyPr/>
          <a:lstStyle/>
          <a:p>
            <a:r>
              <a:rPr lang="ru-RU" sz="2000" b="1" dirty="0" smtClean="0"/>
              <a:t>Показатели инвалидности в связи с психическими расстройствами на 100 тыс. населения в РФ в 2018 – 2020 гг.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C6FA-CA56-4CDE-AF7E-4949852ADC3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637038"/>
              </p:ext>
            </p:extLst>
          </p:nvPr>
        </p:nvGraphicFramePr>
        <p:xfrm>
          <a:off x="116504" y="863715"/>
          <a:ext cx="8955995" cy="538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6539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476545" y="458670"/>
            <a:ext cx="8210255" cy="440981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800" b="1" dirty="0" smtClean="0"/>
              <a:t>Аналогичная ситуация сложилась с контингентом пациентов с психическими расстройствами, впервые признанными инвалидами. В 2020 г. по сравнению с 2019 г. число первично стойко утративших трудоспособность пациентов уменьшилось с 41420 до 35998 на 5422 человека, или на 13,1% (в 2019 г. прирост на 775 человек, или на 1,9%). </a:t>
            </a:r>
            <a:br>
              <a:rPr lang="ru-RU" sz="1800" b="1" dirty="0" smtClean="0"/>
            </a:br>
            <a:r>
              <a:rPr lang="ru-RU" sz="1800" b="1" dirty="0" smtClean="0"/>
              <a:t>В расчете на 100 тыс. населения показатель </a:t>
            </a:r>
            <a:r>
              <a:rPr lang="ru-RU" sz="1800" b="1" dirty="0" err="1" smtClean="0"/>
              <a:t>инвалидизации</a:t>
            </a:r>
            <a:r>
              <a:rPr lang="ru-RU" sz="1800" b="1" dirty="0" smtClean="0"/>
              <a:t> уменьшился до 24,5 (в </a:t>
            </a:r>
            <a:r>
              <a:rPr lang="ru-RU" sz="1800" b="1" dirty="0"/>
              <a:t>2019 г</a:t>
            </a:r>
            <a:r>
              <a:rPr lang="ru-RU" sz="1800" b="1" dirty="0" smtClean="0"/>
              <a:t>. </a:t>
            </a:r>
            <a:r>
              <a:rPr lang="ru-RU" sz="1800" b="1" dirty="0"/>
              <a:t>вырос </a:t>
            </a:r>
            <a:r>
              <a:rPr lang="ru-RU" sz="1800" b="1" dirty="0" smtClean="0"/>
              <a:t>с 27,7 в 2018 г. до 28,2).</a:t>
            </a:r>
            <a:endParaRPr lang="en-US" sz="1800" b="1" dirty="0" smtClean="0"/>
          </a:p>
        </p:txBody>
      </p:sp>
      <p:sp>
        <p:nvSpPr>
          <p:cNvPr id="5325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10E4C1-202C-46D8-B390-1BC7A97E9828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5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705"/>
          </a:xfrm>
        </p:spPr>
        <p:txBody>
          <a:bodyPr/>
          <a:lstStyle/>
          <a:p>
            <a:r>
              <a:rPr lang="ru-RU" sz="2000" b="1" dirty="0" smtClean="0"/>
              <a:t>Первичная инвалидность вследствие психических расстройств в Российской Федерации в 2019 – 2020 гг.</a:t>
            </a:r>
            <a:endParaRPr lang="en-US" sz="2000" b="1" dirty="0" smtClean="0"/>
          </a:p>
        </p:txBody>
      </p:sp>
      <p:sp>
        <p:nvSpPr>
          <p:cNvPr id="4609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14D110-1B79-4636-B8AE-DD385EF4E5AC}" type="slidenum">
              <a:rPr lang="ru-RU" smtClean="0"/>
              <a:pPr/>
              <a:t>26</a:t>
            </a:fld>
            <a:endParaRPr lang="ru-RU" smtClean="0"/>
          </a:p>
        </p:txBody>
      </p:sp>
      <p:graphicFrame>
        <p:nvGraphicFramePr>
          <p:cNvPr id="3" name="Object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9263550"/>
              </p:ext>
            </p:extLst>
          </p:nvPr>
        </p:nvGraphicFramePr>
        <p:xfrm>
          <a:off x="4865036" y="1043735"/>
          <a:ext cx="4162459" cy="432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Object 1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90645297"/>
              </p:ext>
            </p:extLst>
          </p:nvPr>
        </p:nvGraphicFramePr>
        <p:xfrm>
          <a:off x="154100" y="953725"/>
          <a:ext cx="4417900" cy="459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3"/>
          <p:cNvSpPr txBox="1">
            <a:spLocks/>
          </p:cNvSpPr>
          <p:nvPr/>
        </p:nvSpPr>
        <p:spPr bwMode="auto">
          <a:xfrm>
            <a:off x="274526" y="5544235"/>
            <a:ext cx="459051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b="1" kern="0" dirty="0" smtClean="0"/>
              <a:t>Число первично признанных инвалидами по психическому заболеванию (</a:t>
            </a:r>
            <a:r>
              <a:rPr lang="ru-RU" sz="1600" b="1" kern="0" dirty="0" err="1" smtClean="0"/>
              <a:t>абс</a:t>
            </a:r>
            <a:r>
              <a:rPr lang="ru-RU" sz="1600" b="1" kern="0" dirty="0" smtClean="0"/>
              <a:t>., тыс. человек)  </a:t>
            </a:r>
            <a:endParaRPr lang="en-US" sz="1600" b="1" kern="0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 bwMode="auto">
          <a:xfrm>
            <a:off x="5382090" y="5544235"/>
            <a:ext cx="31940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kern="0" dirty="0" smtClean="0"/>
              <a:t/>
            </a:r>
            <a:br>
              <a:rPr lang="ru-RU" sz="1400" b="1" kern="0" dirty="0" smtClean="0"/>
            </a:br>
            <a:r>
              <a:rPr lang="ru-RU" sz="1400" b="1" kern="0" dirty="0" smtClean="0"/>
              <a:t/>
            </a:r>
            <a:br>
              <a:rPr lang="ru-RU" sz="1400" b="1" kern="0" dirty="0" smtClean="0"/>
            </a:br>
            <a:r>
              <a:rPr lang="ru-RU" sz="1400" b="1" kern="0" dirty="0" smtClean="0"/>
              <a:t/>
            </a:r>
            <a:br>
              <a:rPr lang="ru-RU" sz="1400" b="1" kern="0" dirty="0" smtClean="0"/>
            </a:br>
            <a:r>
              <a:rPr lang="ru-RU" sz="1600" b="1" kern="0" dirty="0" smtClean="0"/>
              <a:t>Показатель</a:t>
            </a:r>
            <a:r>
              <a:rPr lang="ru-RU" sz="1400" b="1" kern="0" dirty="0" smtClean="0"/>
              <a:t> на 100 тыс. человек населения</a:t>
            </a:r>
            <a:br>
              <a:rPr lang="ru-RU" sz="1400" b="1" kern="0" dirty="0" smtClean="0"/>
            </a:br>
            <a:r>
              <a:rPr lang="ru-RU" sz="1400" b="1" kern="0" dirty="0" smtClean="0"/>
              <a:t/>
            </a:r>
            <a:br>
              <a:rPr lang="ru-RU" sz="1400" b="1" kern="0" dirty="0" smtClean="0"/>
            </a:br>
            <a:r>
              <a:rPr lang="ru-RU" sz="1400" b="1" kern="0" dirty="0" smtClean="0"/>
              <a:t/>
            </a:r>
            <a:br>
              <a:rPr lang="ru-RU" sz="1400" b="1" kern="0" dirty="0" smtClean="0"/>
            </a:br>
            <a:endParaRPr lang="en-US" sz="1400" b="1" kern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AE866-E62F-4071-98FB-0DFD0CC96FE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83977609"/>
              </p:ext>
            </p:extLst>
          </p:nvPr>
        </p:nvGraphicFramePr>
        <p:xfrm>
          <a:off x="116505" y="0"/>
          <a:ext cx="9027495" cy="613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002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AE866-E62F-4071-98FB-0DFD0CC96FE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79618109"/>
              </p:ext>
            </p:extLst>
          </p:nvPr>
        </p:nvGraphicFramePr>
        <p:xfrm>
          <a:off x="71499" y="0"/>
          <a:ext cx="8955995" cy="624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1471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25071" y="98630"/>
            <a:ext cx="8902424" cy="6210690"/>
          </a:xfrm>
          <a:solidFill>
            <a:schemeClr val="bg1"/>
          </a:solidFill>
        </p:spPr>
        <p:txBody>
          <a:bodyPr/>
          <a:lstStyle/>
          <a:p>
            <a:pPr indent="539750" algn="just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 </a:t>
            </a:r>
            <a:r>
              <a:rPr lang="ru-RU" sz="2000" b="1" dirty="0" smtClean="0"/>
              <a:t>     8. </a:t>
            </a:r>
            <a:r>
              <a:rPr lang="ru-RU" sz="1800" b="1" dirty="0" smtClean="0"/>
              <a:t>В 2020г. уменьшилось общее число госпитализированных в стационары с</a:t>
            </a:r>
            <a:r>
              <a:rPr lang="ru-RU" sz="1800" dirty="0"/>
              <a:t> </a:t>
            </a:r>
            <a:r>
              <a:rPr lang="ru-RU" sz="1800" b="1" dirty="0" smtClean="0"/>
              <a:t>751263 человек до 597323, на 20,5%  (в 2019 г. прирост на 0,5%). </a:t>
            </a:r>
            <a:r>
              <a:rPr lang="ru-RU" sz="1800" b="1" dirty="0"/>
              <a:t>Интенсивный показатель общего числа госпитализированных </a:t>
            </a:r>
            <a:r>
              <a:rPr lang="ru-RU" sz="1800" b="1" dirty="0" smtClean="0"/>
              <a:t>составил </a:t>
            </a:r>
            <a:r>
              <a:rPr lang="ru-RU" sz="1800" b="1" dirty="0"/>
              <a:t>407,0 с убылью с </a:t>
            </a:r>
            <a:r>
              <a:rPr lang="ru-RU" sz="1800" b="1" dirty="0" smtClean="0"/>
              <a:t>511,9, </a:t>
            </a:r>
            <a:r>
              <a:rPr lang="ru-RU" sz="1800" b="1" dirty="0"/>
              <a:t>также на 20,5% (убыль </a:t>
            </a:r>
            <a:r>
              <a:rPr lang="ru-RU" sz="1800" b="1" dirty="0" smtClean="0"/>
              <a:t>в 2019 г. </a:t>
            </a:r>
            <a:r>
              <a:rPr lang="ru-RU" sz="1800" b="1" dirty="0"/>
              <a:t>– 18,5</a:t>
            </a:r>
            <a:r>
              <a:rPr lang="ru-RU" sz="1800" b="1" dirty="0" smtClean="0"/>
              <a:t>%).</a:t>
            </a:r>
            <a:br>
              <a:rPr lang="ru-RU" sz="1800" b="1" dirty="0" smtClean="0"/>
            </a:br>
            <a:r>
              <a:rPr lang="ru-RU" sz="1800" b="1" dirty="0"/>
              <a:t>По поводу психических расстройств </a:t>
            </a:r>
            <a:r>
              <a:rPr lang="ru-RU" sz="1800" b="1" dirty="0" smtClean="0"/>
              <a:t>госпитализировано </a:t>
            </a:r>
            <a:r>
              <a:rPr lang="ru-RU" sz="1800" b="1" dirty="0"/>
              <a:t>503421 человек против 630153 в 2019 году (уменьшение на 20,1</a:t>
            </a:r>
            <a:r>
              <a:rPr lang="ru-RU" sz="1800" b="1" dirty="0" smtClean="0"/>
              <a:t>%).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/>
              <a:t>В структуре нозологий 56,8% (в 2019 г. - 51,8%) составляет группа психозов и состояний слабоумия, из которых 65,6% (в 2019 г. - 63,8%) составляют расстройства шизофренического спектра.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        Среднее число дней пребывания в стационарах пациентов с психическими расстройствами увеличилось 68,8 дней (в 2019г. снижение 67,4 до 63,3 дня). Этот показатель в группе психозов и состояний слабоумия составил 84,3 дня (в 2019 г. - 80,8 дней), в группе шизофренических расстройств – 91,5 дней (в 2019 г. - 88,3 дня), с умственной отсталостью – 86,7 дней (в 2019 г. - 73,8 дней), с </a:t>
            </a:r>
            <a:r>
              <a:rPr lang="ru-RU" sz="1800" b="1" dirty="0" err="1" smtClean="0"/>
              <a:t>непсихотическими</a:t>
            </a:r>
            <a:r>
              <a:rPr lang="ru-RU" sz="1800" b="1" dirty="0" smtClean="0"/>
              <a:t> психическими расстройствами – 39,5 дней (в 2019 г. - 36,6 дней).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За последний год увеличилась доля повторно госпитализированных в течение года пациентов с 19,2% до 19,6%. </a:t>
            </a:r>
          </a:p>
        </p:txBody>
      </p:sp>
      <p:sp>
        <p:nvSpPr>
          <p:cNvPr id="5529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82F7D6-89A4-4A0B-99F1-5B6BB70582E0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06514" y="98630"/>
            <a:ext cx="8794051" cy="67145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Служба психиатрической помощи населению в РФ.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b="1" kern="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kern="0" dirty="0" smtClean="0">
                <a:solidFill>
                  <a:srgbClr val="000000"/>
                </a:solidFill>
              </a:rPr>
              <a:t>1. В 2020 г. продолжилось сокращение числа учреждений психиатрической службы, которое проявилось после 2005г. Для сравнения приводим показатели 2005, 2010 и 2019 годов.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kern="0" dirty="0" smtClean="0">
                <a:solidFill>
                  <a:srgbClr val="000000"/>
                </a:solidFill>
              </a:rPr>
              <a:t>    За последний год сеть стационарных учреждений сократилась на </a:t>
            </a:r>
            <a:r>
              <a:rPr lang="ru-RU" sz="1800" b="1" kern="0" dirty="0" smtClean="0">
                <a:solidFill>
                  <a:schemeClr val="tx1"/>
                </a:solidFill>
              </a:rPr>
              <a:t>8</a:t>
            </a:r>
            <a:r>
              <a:rPr lang="ru-RU" sz="1800" b="1" kern="0" dirty="0" smtClean="0">
                <a:solidFill>
                  <a:srgbClr val="000000"/>
                </a:solidFill>
              </a:rPr>
              <a:t> психиатрических больниц (ПБ) и на 2 ПНД, имеющих стационары. В 2020г. осталось 172 ПБ (в 2005г. их было 270) и 57 стационарных отделений ПНД (в 2005г.  - 115). 	Число амбулаторно-поликлинических учреждений (АПУ) также уменьшилось: в 2020г. психоневрологических диспансеров (ПНД) было 74 – на 2 меньше, чем в 2019г., на 99 меньше, чем в 2005г. Число психоневрологических кабинетов в 2020 г. уменьшилось на 2 относительно 2019г., но на 21 от 2010г. В 2010г. было 262 входящих структурных подразделения ЦРБ, имеющих психоневрологические отделения, в 2020г. – 58. Число психотерапевтических кабинетов с 957 в 2010г.  убыло до 650 в 2020г.</a:t>
            </a:r>
            <a:endParaRPr lang="ru-RU" sz="1600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31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5" name="Текст 2"/>
          <p:cNvSpPr>
            <a:spLocks noGrp="1"/>
          </p:cNvSpPr>
          <p:nvPr>
            <p:ph type="body" idx="1"/>
          </p:nvPr>
        </p:nvSpPr>
        <p:spPr>
          <a:xfrm>
            <a:off x="386535" y="5859270"/>
            <a:ext cx="4040188" cy="385954"/>
          </a:xfrm>
        </p:spPr>
        <p:txBody>
          <a:bodyPr/>
          <a:lstStyle/>
          <a:p>
            <a:r>
              <a:rPr lang="ru-RU" sz="1800" dirty="0" err="1" smtClean="0"/>
              <a:t>Абс</a:t>
            </a:r>
            <a:r>
              <a:rPr lang="ru-RU" sz="1800" dirty="0" smtClean="0"/>
              <a:t>. число пациентов (тыс. чел.)</a:t>
            </a:r>
            <a:endParaRPr lang="en-US" sz="1800" dirty="0" smtClean="0"/>
          </a:p>
        </p:txBody>
      </p:sp>
      <p:sp>
        <p:nvSpPr>
          <p:cNvPr id="48146" name="Текст 4"/>
          <p:cNvSpPr>
            <a:spLocks noGrp="1"/>
          </p:cNvSpPr>
          <p:nvPr>
            <p:ph type="body" sz="quarter" idx="3"/>
          </p:nvPr>
        </p:nvSpPr>
        <p:spPr>
          <a:xfrm>
            <a:off x="4842030" y="5544235"/>
            <a:ext cx="4041775" cy="700989"/>
          </a:xfrm>
        </p:spPr>
        <p:txBody>
          <a:bodyPr/>
          <a:lstStyle/>
          <a:p>
            <a:r>
              <a:rPr lang="ru-RU" sz="1600" dirty="0" smtClean="0"/>
              <a:t>Показатель на 100 тыс. человек населения</a:t>
            </a:r>
            <a:endParaRPr lang="en-US" sz="1600" dirty="0" smtClean="0"/>
          </a:p>
        </p:txBody>
      </p:sp>
      <p:sp>
        <p:nvSpPr>
          <p:cNvPr id="4814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951592-1341-47B0-8908-E2A9C8D15E46}" type="slidenum">
              <a:rPr lang="ru-RU" smtClean="0"/>
              <a:pPr/>
              <a:t>30</a:t>
            </a:fld>
            <a:endParaRPr lang="ru-RU" dirty="0" smtClean="0"/>
          </a:p>
        </p:txBody>
      </p:sp>
      <p:graphicFrame>
        <p:nvGraphicFramePr>
          <p:cNvPr id="3" name="Object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7902655"/>
              </p:ext>
            </p:extLst>
          </p:nvPr>
        </p:nvGraphicFramePr>
        <p:xfrm>
          <a:off x="0" y="998730"/>
          <a:ext cx="4752020" cy="48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48" name="Текст 6"/>
          <p:cNvSpPr>
            <a:spLocks noGrp="1"/>
          </p:cNvSpPr>
          <p:nvPr>
            <p:ph type="title"/>
          </p:nvPr>
        </p:nvSpPr>
        <p:spPr>
          <a:xfrm>
            <a:off x="431540" y="233645"/>
            <a:ext cx="8229600" cy="86371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Показатели госпитализации по поводу психических расстройств в РФ в 2019-2020 гг. </a:t>
            </a:r>
          </a:p>
        </p:txBody>
      </p:sp>
      <p:graphicFrame>
        <p:nvGraphicFramePr>
          <p:cNvPr id="2" name="Object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18528669"/>
              </p:ext>
            </p:extLst>
          </p:nvPr>
        </p:nvGraphicFramePr>
        <p:xfrm>
          <a:off x="4752020" y="1088739"/>
          <a:ext cx="4320480" cy="454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502206" y="9527"/>
            <a:ext cx="8229600" cy="494148"/>
          </a:xfrm>
        </p:spPr>
        <p:txBody>
          <a:bodyPr/>
          <a:lstStyle/>
          <a:p>
            <a:r>
              <a:rPr lang="ru-RU" sz="2400" b="1" dirty="0" smtClean="0"/>
              <a:t>ЧАСТЬ </a:t>
            </a:r>
            <a:r>
              <a:rPr lang="en-US" sz="2400" b="1" dirty="0" smtClean="0"/>
              <a:t>II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6526" y="818710"/>
            <a:ext cx="8640960" cy="529157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600" b="1" dirty="0" smtClean="0"/>
              <a:t>         </a:t>
            </a:r>
            <a:r>
              <a:rPr lang="ru-RU" sz="1800" b="1" dirty="0" smtClean="0"/>
              <a:t>Основные </a:t>
            </a:r>
            <a:r>
              <a:rPr lang="ru-RU" sz="1800" b="1" dirty="0"/>
              <a:t>контроли программы </a:t>
            </a:r>
            <a:r>
              <a:rPr lang="ru-RU" sz="1800" b="1" dirty="0" err="1" smtClean="0"/>
              <a:t>Медстат</a:t>
            </a:r>
            <a:r>
              <a:rPr lang="ru-RU" sz="1800" b="1" dirty="0" smtClean="0"/>
              <a:t> и дополнительные расчетные контроли, проводимые</a:t>
            </a:r>
            <a:r>
              <a:rPr lang="en-US" sz="1800" b="1" dirty="0" smtClean="0"/>
              <a:t> </a:t>
            </a:r>
            <a:r>
              <a:rPr lang="ru-RU" sz="1800" b="1" dirty="0" smtClean="0"/>
              <a:t>в</a:t>
            </a:r>
            <a:r>
              <a:rPr lang="en-US" sz="1800" b="1" dirty="0" smtClean="0"/>
              <a:t> EXCEL</a:t>
            </a:r>
            <a:r>
              <a:rPr lang="ru-RU" sz="1800" b="1" dirty="0" smtClean="0"/>
              <a:t>.</a:t>
            </a:r>
          </a:p>
          <a:p>
            <a:pPr marL="0" indent="0">
              <a:buFontTx/>
              <a:buNone/>
              <a:defRPr/>
            </a:pPr>
            <a:endParaRPr lang="ru-RU" sz="1800" b="1" dirty="0" smtClean="0"/>
          </a:p>
          <a:p>
            <a:pPr>
              <a:buFontTx/>
              <a:buChar char="-"/>
              <a:defRPr/>
            </a:pPr>
            <a:r>
              <a:rPr lang="ru-RU" sz="1800" b="1" dirty="0" smtClean="0"/>
              <a:t>Отчетные формы </a:t>
            </a:r>
            <a:r>
              <a:rPr lang="ru-RU" sz="1800" b="1" dirty="0"/>
              <a:t>№№10 и 36 </a:t>
            </a:r>
            <a:r>
              <a:rPr lang="ru-RU" sz="1800" b="1" dirty="0" smtClean="0"/>
              <a:t>в 2021 г. остались </a:t>
            </a:r>
            <a:r>
              <a:rPr lang="ru-RU" sz="1800" b="1" dirty="0"/>
              <a:t>без </a:t>
            </a:r>
            <a:r>
              <a:rPr lang="ru-RU" sz="1800" b="1" dirty="0" smtClean="0"/>
              <a:t>изменений.</a:t>
            </a:r>
          </a:p>
          <a:p>
            <a:pPr>
              <a:buFontTx/>
              <a:buChar char="-"/>
              <a:defRPr/>
            </a:pPr>
            <a:endParaRPr lang="ru-RU" sz="1800" b="1" dirty="0" smtClean="0"/>
          </a:p>
          <a:p>
            <a:pPr>
              <a:buFontTx/>
              <a:buChar char="-"/>
              <a:defRPr/>
            </a:pPr>
            <a:r>
              <a:rPr lang="ru-RU" sz="1800" b="1" dirty="0" smtClean="0"/>
              <a:t>Контрольные позиции отчетных форм №№10 и 36 остались без изменений. </a:t>
            </a:r>
          </a:p>
          <a:p>
            <a:pPr>
              <a:buFontTx/>
              <a:buChar char="-"/>
              <a:defRPr/>
            </a:pPr>
            <a:endParaRPr lang="ru-RU" sz="1800" b="1" dirty="0" smtClean="0"/>
          </a:p>
          <a:p>
            <a:pPr>
              <a:buFontTx/>
              <a:buChar char="-"/>
              <a:defRPr/>
            </a:pPr>
            <a:r>
              <a:rPr lang="ru-RU" sz="1800" b="1" dirty="0"/>
              <a:t>Контроли в программе </a:t>
            </a:r>
            <a:r>
              <a:rPr lang="ru-RU" sz="1800" b="1" dirty="0" err="1"/>
              <a:t>Медстат</a:t>
            </a:r>
            <a:r>
              <a:rPr lang="ru-RU" sz="1800" b="1" dirty="0"/>
              <a:t> теперь будут разделены на обязательные, логические и дополнительные. Обязательные нужно выполнять строго, при нарушении система не примет данные. К таким, например, относятся расчетные строки и графы формы №10. Логические и дополнительные необходимы для удобства анализа данных профильными специалистами. Поэтому изменены алгоритмы некоторых контролей.</a:t>
            </a:r>
          </a:p>
          <a:p>
            <a:pPr>
              <a:buFontTx/>
              <a:buChar char="-"/>
              <a:defRPr/>
            </a:pPr>
            <a:endParaRPr lang="ru-RU" sz="1800" b="1" dirty="0" smtClean="0"/>
          </a:p>
          <a:p>
            <a:pPr>
              <a:buFontTx/>
              <a:buChar char="-"/>
              <a:defRPr/>
            </a:pPr>
            <a:r>
              <a:rPr lang="en-US" sz="1800" b="1" dirty="0" smtClean="0"/>
              <a:t>!!!  </a:t>
            </a:r>
            <a:r>
              <a:rPr lang="ru-RU" sz="1800" b="1" dirty="0" smtClean="0"/>
              <a:t>Добавлены </a:t>
            </a:r>
            <a:r>
              <a:rPr lang="ru-RU" sz="1800" b="1" dirty="0" err="1" smtClean="0"/>
              <a:t>межформенные</a:t>
            </a:r>
            <a:r>
              <a:rPr lang="ru-RU" sz="1800" b="1" dirty="0" smtClean="0"/>
              <a:t> контроли между </a:t>
            </a:r>
            <a:r>
              <a:rPr lang="ru-RU" sz="1800" b="1" dirty="0" err="1" smtClean="0"/>
              <a:t>фф</a:t>
            </a:r>
            <a:r>
              <a:rPr lang="ru-RU" sz="1800" b="1" dirty="0" smtClean="0"/>
              <a:t>. 36 и 36-ПЛ</a:t>
            </a:r>
          </a:p>
          <a:p>
            <a:pPr>
              <a:buFontTx/>
              <a:buChar char="-"/>
              <a:defRPr/>
            </a:pPr>
            <a:endParaRPr lang="ru-RU" sz="1800" b="1" dirty="0" smtClean="0"/>
          </a:p>
          <a:p>
            <a:pPr>
              <a:buFontTx/>
              <a:buChar char="-"/>
              <a:defRPr/>
            </a:pPr>
            <a:endParaRPr lang="en-US" sz="1800" b="1" dirty="0"/>
          </a:p>
        </p:txBody>
      </p:sp>
      <p:sp>
        <p:nvSpPr>
          <p:cNvPr id="6041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2F9CEC-0C89-4E7E-9714-672951F46B42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FF6A86-A8A0-4888-B937-C6DDC835375B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0" y="0"/>
            <a:ext cx="8345487" cy="679087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smtClean="0"/>
              <a:t>Форма №10. </a:t>
            </a:r>
            <a:r>
              <a:rPr lang="ru-RU" altLang="ru-RU" sz="2000" b="1" dirty="0" err="1" smtClean="0"/>
              <a:t>Внутриформенные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внутритабличные</a:t>
            </a:r>
            <a:r>
              <a:rPr lang="ru-RU" altLang="ru-RU" sz="2000" b="1" dirty="0" smtClean="0"/>
              <a:t> контроли - таблицы 2000 и 3000 </a:t>
            </a:r>
          </a:p>
        </p:txBody>
      </p:sp>
      <p:sp>
        <p:nvSpPr>
          <p:cNvPr id="24579" name="Rectangle 380"/>
          <p:cNvSpPr>
            <a:spLocks noGrp="1" noChangeArrowheads="1"/>
          </p:cNvSpPr>
          <p:nvPr>
            <p:ph type="body" idx="1"/>
          </p:nvPr>
        </p:nvSpPr>
        <p:spPr>
          <a:xfrm>
            <a:off x="251520" y="818710"/>
            <a:ext cx="8820980" cy="5426515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А. Пример формулы контролей в </a:t>
            </a:r>
            <a:r>
              <a:rPr lang="ru-RU" sz="2000" b="1" dirty="0" err="1" smtClean="0">
                <a:solidFill>
                  <a:srgbClr val="000000"/>
                </a:solidFill>
              </a:rPr>
              <a:t>Медстат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/>
              <a:t>0310,2000,1,04:23=10,2000,2+15+24,04:23</a:t>
            </a:r>
            <a:r>
              <a:rPr lang="ru-RU" sz="2000" b="1" dirty="0"/>
              <a:t>*</a:t>
            </a:r>
            <a:r>
              <a:rPr lang="ru-RU" sz="2000" dirty="0"/>
              <a:t> 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r>
              <a:rPr lang="ru-RU" sz="1800" b="1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sz="1800" b="1" dirty="0" smtClean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контроль – по строкам, включая </a:t>
            </a:r>
            <a:r>
              <a:rPr lang="ru-RU" sz="1800" b="1" dirty="0" smtClean="0">
                <a:solidFill>
                  <a:srgbClr val="000000"/>
                </a:solidFill>
              </a:rPr>
              <a:t>расчетные</a:t>
            </a:r>
            <a:r>
              <a:rPr lang="ru-RU" sz="1800" b="1" dirty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строка </a:t>
            </a:r>
            <a:r>
              <a:rPr lang="ru-RU" sz="1800" b="1" dirty="0">
                <a:solidFill>
                  <a:srgbClr val="000000"/>
                </a:solidFill>
              </a:rPr>
              <a:t>1 = </a:t>
            </a:r>
            <a:r>
              <a:rPr lang="ru-RU" sz="1800" b="1" dirty="0" smtClean="0">
                <a:solidFill>
                  <a:srgbClr val="000000"/>
                </a:solidFill>
              </a:rPr>
              <a:t>строки </a:t>
            </a:r>
            <a:r>
              <a:rPr lang="ru-RU" sz="1800" b="1" dirty="0">
                <a:solidFill>
                  <a:srgbClr val="000000"/>
                </a:solidFill>
              </a:rPr>
              <a:t>2+15+24 по всем </a:t>
            </a:r>
            <a:r>
              <a:rPr lang="ru-RU" sz="1800" b="1" dirty="0" smtClean="0">
                <a:solidFill>
                  <a:srgbClr val="000000"/>
                </a:solidFill>
              </a:rPr>
              <a:t>графам (4:23, из них - с 4 по 13 графы – всего зарегистрировано, с 14 по 23 графы – сельские жители), </a:t>
            </a:r>
            <a:r>
              <a:rPr lang="ru-RU" sz="1800" b="1" dirty="0">
                <a:solidFill>
                  <a:srgbClr val="000000"/>
                </a:solidFill>
              </a:rPr>
              <a:t>включая расчетную «мужчины» </a:t>
            </a:r>
            <a:r>
              <a:rPr lang="ru-RU" sz="1800" b="1" dirty="0" smtClean="0">
                <a:solidFill>
                  <a:srgbClr val="000000"/>
                </a:solidFill>
              </a:rPr>
              <a:t>(гр.4 - гр.5 по всем строкам);</a:t>
            </a:r>
            <a:endParaRPr lang="ru-RU" sz="1800" b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b="1" dirty="0">
                <a:solidFill>
                  <a:srgbClr val="000000"/>
                </a:solidFill>
              </a:rPr>
              <a:t>строка </a:t>
            </a:r>
            <a:r>
              <a:rPr lang="ru-RU" sz="1800" b="1" dirty="0" smtClean="0">
                <a:solidFill>
                  <a:srgbClr val="000000"/>
                </a:solidFill>
              </a:rPr>
              <a:t>2,04:23=10,2000,3+7П11+13,04:23</a:t>
            </a:r>
            <a:r>
              <a:rPr lang="ru-RU" sz="1800" b="1" dirty="0">
                <a:solidFill>
                  <a:srgbClr val="000000"/>
                </a:solidFill>
              </a:rPr>
              <a:t>*;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b="1" dirty="0">
                <a:solidFill>
                  <a:srgbClr val="000000"/>
                </a:solidFill>
              </a:rPr>
              <a:t>строка </a:t>
            </a:r>
            <a:r>
              <a:rPr lang="ru-RU" sz="1800" b="1" dirty="0" smtClean="0">
                <a:solidFill>
                  <a:srgbClr val="000000"/>
                </a:solidFill>
              </a:rPr>
              <a:t>3,04:23 </a:t>
            </a:r>
            <a:r>
              <a:rPr lang="ru-RU" sz="1800" b="1" dirty="0">
                <a:solidFill>
                  <a:srgbClr val="000000"/>
                </a:solidFill>
              </a:rPr>
              <a:t>&gt;</a:t>
            </a:r>
            <a:r>
              <a:rPr lang="ru-RU" sz="1800" b="1" dirty="0">
                <a:solidFill>
                  <a:srgbClr val="FF0000"/>
                </a:solidFill>
              </a:rPr>
              <a:t>=</a:t>
            </a:r>
            <a:r>
              <a:rPr lang="ru-RU" sz="1800" b="1" dirty="0">
                <a:solidFill>
                  <a:srgbClr val="000000"/>
                </a:solidFill>
              </a:rPr>
              <a:t>10,2000,4+5+6,04:23* </a:t>
            </a:r>
            <a:r>
              <a:rPr lang="en-US" sz="1800" b="1" dirty="0" smtClean="0">
                <a:solidFill>
                  <a:srgbClr val="000000"/>
                </a:solidFill>
              </a:rPr>
              <a:t>&gt;</a:t>
            </a:r>
            <a:r>
              <a:rPr lang="ru-RU" sz="1800" b="1" dirty="0" smtClean="0">
                <a:solidFill>
                  <a:srgbClr val="FF0000"/>
                </a:solidFill>
              </a:rPr>
              <a:t>=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строк 4+5+6;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b="1" dirty="0">
                <a:solidFill>
                  <a:srgbClr val="000000"/>
                </a:solidFill>
              </a:rPr>
              <a:t>строка </a:t>
            </a:r>
            <a:r>
              <a:rPr lang="ru-RU" sz="1800" b="1" dirty="0" smtClean="0">
                <a:solidFill>
                  <a:srgbClr val="000000"/>
                </a:solidFill>
              </a:rPr>
              <a:t>11</a:t>
            </a:r>
            <a:r>
              <a:rPr lang="en-US" sz="1800" b="1" dirty="0" smtClean="0">
                <a:solidFill>
                  <a:srgbClr val="000000"/>
                </a:solidFill>
              </a:rPr>
              <a:t>,04:23</a:t>
            </a:r>
            <a:r>
              <a:rPr lang="en-US" sz="1800" b="1" dirty="0">
                <a:solidFill>
                  <a:srgbClr val="000000"/>
                </a:solidFill>
              </a:rPr>
              <a:t>&gt;</a:t>
            </a:r>
            <a:r>
              <a:rPr lang="en-US" sz="1800" b="1" dirty="0">
                <a:solidFill>
                  <a:srgbClr val="FF0000"/>
                </a:solidFill>
              </a:rPr>
              <a:t>=</a:t>
            </a:r>
            <a:r>
              <a:rPr lang="en-US" sz="1800" b="1" dirty="0">
                <a:solidFill>
                  <a:srgbClr val="000000"/>
                </a:solidFill>
              </a:rPr>
              <a:t>10,2000,12,04:23*</a:t>
            </a:r>
            <a:r>
              <a:rPr lang="ru-RU" sz="1800" b="1" dirty="0" smtClean="0">
                <a:solidFill>
                  <a:srgbClr val="000000"/>
                </a:solidFill>
              </a:rPr>
              <a:t>;</a:t>
            </a:r>
            <a:endParaRPr lang="ru-RU" sz="1800" b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b="1" dirty="0">
                <a:solidFill>
                  <a:srgbClr val="000000"/>
                </a:solidFill>
              </a:rPr>
              <a:t>строка </a:t>
            </a:r>
            <a:r>
              <a:rPr lang="ru-RU" sz="1800" b="1" dirty="0" smtClean="0">
                <a:solidFill>
                  <a:srgbClr val="000000"/>
                </a:solidFill>
              </a:rPr>
              <a:t>13</a:t>
            </a:r>
            <a:r>
              <a:rPr lang="en-US" sz="1800" b="1" dirty="0" smtClean="0">
                <a:solidFill>
                  <a:srgbClr val="000000"/>
                </a:solidFill>
              </a:rPr>
              <a:t>,04:23 </a:t>
            </a:r>
            <a:r>
              <a:rPr lang="en-US" sz="1800" b="1" dirty="0">
                <a:solidFill>
                  <a:srgbClr val="000000"/>
                </a:solidFill>
              </a:rPr>
              <a:t>&gt;</a:t>
            </a:r>
            <a:r>
              <a:rPr lang="en-US" sz="1800" b="1" dirty="0">
                <a:solidFill>
                  <a:srgbClr val="FF0000"/>
                </a:solidFill>
              </a:rPr>
              <a:t>=</a:t>
            </a:r>
            <a:r>
              <a:rPr lang="en-US" sz="1800" b="1" dirty="0">
                <a:solidFill>
                  <a:srgbClr val="000000"/>
                </a:solidFill>
              </a:rPr>
              <a:t>10,2000,14,04:23*</a:t>
            </a:r>
            <a:r>
              <a:rPr lang="ru-RU" sz="1800" b="1" dirty="0" smtClean="0">
                <a:solidFill>
                  <a:srgbClr val="000000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b="1" dirty="0">
                <a:solidFill>
                  <a:srgbClr val="000000"/>
                </a:solidFill>
              </a:rPr>
              <a:t>строка </a:t>
            </a:r>
            <a:r>
              <a:rPr lang="ru-RU" sz="1800" b="1" dirty="0" smtClean="0">
                <a:solidFill>
                  <a:srgbClr val="000000"/>
                </a:solidFill>
              </a:rPr>
              <a:t>15,04:23=10,2000,16+18+20+21+23,04:23*, </a:t>
            </a:r>
            <a:endParaRPr lang="ru-RU" sz="1800" b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00"/>
                </a:solidFill>
              </a:rPr>
              <a:t>c</a:t>
            </a:r>
            <a:r>
              <a:rPr lang="ru-RU" sz="1800" b="1" dirty="0">
                <a:solidFill>
                  <a:srgbClr val="000000"/>
                </a:solidFill>
              </a:rPr>
              <a:t>трока </a:t>
            </a:r>
            <a:r>
              <a:rPr lang="ru-RU" sz="1800" b="1" dirty="0" smtClean="0">
                <a:solidFill>
                  <a:srgbClr val="000000"/>
                </a:solidFill>
              </a:rPr>
              <a:t>16,04:23 </a:t>
            </a:r>
            <a:r>
              <a:rPr lang="en-US" sz="1800" b="1" dirty="0" smtClean="0">
                <a:solidFill>
                  <a:srgbClr val="000000"/>
                </a:solidFill>
              </a:rPr>
              <a:t>&gt;</a:t>
            </a:r>
            <a:r>
              <a:rPr lang="ru-RU" sz="1800" b="1" dirty="0" smtClean="0">
                <a:solidFill>
                  <a:srgbClr val="FF0000"/>
                </a:solidFill>
              </a:rPr>
              <a:t>=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строки </a:t>
            </a:r>
            <a:r>
              <a:rPr lang="ru-RU" sz="1800" b="1" dirty="0" smtClean="0">
                <a:solidFill>
                  <a:srgbClr val="000000"/>
                </a:solidFill>
              </a:rPr>
              <a:t>17,04:23</a:t>
            </a:r>
            <a:r>
              <a:rPr lang="ru-RU" sz="1800" b="1" dirty="0">
                <a:solidFill>
                  <a:srgbClr val="000000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b="1" dirty="0">
                <a:solidFill>
                  <a:srgbClr val="000000"/>
                </a:solidFill>
              </a:rPr>
              <a:t>строка </a:t>
            </a:r>
            <a:r>
              <a:rPr lang="ru-RU" sz="1800" b="1" dirty="0" smtClean="0">
                <a:solidFill>
                  <a:srgbClr val="000000"/>
                </a:solidFill>
              </a:rPr>
              <a:t>18,04:23  </a:t>
            </a:r>
            <a:r>
              <a:rPr lang="en-US" sz="1800" b="1" dirty="0" smtClean="0">
                <a:solidFill>
                  <a:srgbClr val="000000"/>
                </a:solidFill>
              </a:rPr>
              <a:t>&gt;</a:t>
            </a:r>
            <a:r>
              <a:rPr lang="ru-RU" sz="1800" b="1" dirty="0" smtClean="0">
                <a:solidFill>
                  <a:srgbClr val="FF0000"/>
                </a:solidFill>
              </a:rPr>
              <a:t>=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строки 19,04:23;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00"/>
                </a:solidFill>
              </a:rPr>
              <a:t>c</a:t>
            </a:r>
            <a:r>
              <a:rPr lang="ru-RU" sz="1800" b="1" dirty="0">
                <a:solidFill>
                  <a:srgbClr val="000000"/>
                </a:solidFill>
              </a:rPr>
              <a:t>трока 21,04:23 </a:t>
            </a:r>
            <a:r>
              <a:rPr lang="en-US" sz="1800" b="1" dirty="0" smtClean="0">
                <a:solidFill>
                  <a:srgbClr val="000000"/>
                </a:solidFill>
              </a:rPr>
              <a:t>&gt;</a:t>
            </a:r>
            <a:r>
              <a:rPr lang="ru-RU" sz="1800" b="1" dirty="0" smtClean="0">
                <a:solidFill>
                  <a:srgbClr val="FF0000"/>
                </a:solidFill>
              </a:rPr>
              <a:t>=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строки 22,04:23;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00"/>
                </a:solidFill>
              </a:rPr>
              <a:t>c</a:t>
            </a:r>
            <a:r>
              <a:rPr lang="ru-RU" sz="1800" b="1" dirty="0">
                <a:solidFill>
                  <a:srgbClr val="000000"/>
                </a:solidFill>
              </a:rPr>
              <a:t>трока 24,04:23 </a:t>
            </a:r>
            <a:r>
              <a:rPr lang="en-US" sz="1800" b="1" dirty="0" smtClean="0">
                <a:solidFill>
                  <a:srgbClr val="000000"/>
                </a:solidFill>
              </a:rPr>
              <a:t>&gt;</a:t>
            </a:r>
            <a:r>
              <a:rPr lang="ru-RU" sz="1800" b="1" dirty="0" smtClean="0">
                <a:solidFill>
                  <a:srgbClr val="FF0000"/>
                </a:solidFill>
              </a:rPr>
              <a:t>=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строки 25,04:23.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b="1" dirty="0" smtClean="0"/>
              <a:t>! </a:t>
            </a:r>
            <a:r>
              <a:rPr lang="ru-RU" sz="1800" b="1" dirty="0"/>
              <a:t>Строки </a:t>
            </a:r>
            <a:r>
              <a:rPr lang="ru-RU" sz="1800" b="1" dirty="0" smtClean="0"/>
              <a:t>10,2000,1:25,04 </a:t>
            </a:r>
            <a:r>
              <a:rPr lang="ru-RU" sz="1800" b="1" dirty="0"/>
              <a:t>-10,2000,1:25,05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'0'* - «мужчины», </a:t>
            </a:r>
            <a:endParaRPr lang="ru-RU" sz="1800" b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1444" name="Line 125"/>
          <p:cNvSpPr>
            <a:spLocks noChangeShapeType="1"/>
          </p:cNvSpPr>
          <p:nvPr/>
        </p:nvSpPr>
        <p:spPr bwMode="auto">
          <a:xfrm>
            <a:off x="4459288" y="1441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FF6A86-A8A0-4888-B937-C6DDC835375B}" type="slidenum">
              <a:rPr lang="ru-RU" altLang="ru-RU" smtClean="0"/>
              <a:pPr/>
              <a:t>33</a:t>
            </a:fld>
            <a:endParaRPr lang="ru-RU" altLang="ru-RU" smtClean="0"/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0" y="98630"/>
            <a:ext cx="8345487" cy="580457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>Форма №10. </a:t>
            </a:r>
            <a:r>
              <a:rPr lang="ru-RU" altLang="ru-RU" sz="2000" b="1" dirty="0" err="1" smtClean="0"/>
              <a:t>Внутриформенные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внутритабличные</a:t>
            </a:r>
            <a:r>
              <a:rPr lang="ru-RU" altLang="ru-RU" sz="2000" b="1" dirty="0" smtClean="0"/>
              <a:t> контроли - таблицы 2000 и 3000 (продолжение) </a:t>
            </a:r>
            <a:br>
              <a:rPr lang="ru-RU" altLang="ru-RU" sz="2000" b="1" dirty="0" smtClean="0"/>
            </a:br>
            <a:endParaRPr lang="ru-RU" altLang="ru-RU" sz="2000" b="1" dirty="0" smtClean="0"/>
          </a:p>
        </p:txBody>
      </p:sp>
      <p:sp>
        <p:nvSpPr>
          <p:cNvPr id="24579" name="Rectangle 380"/>
          <p:cNvSpPr>
            <a:spLocks noGrp="1" noChangeArrowheads="1"/>
          </p:cNvSpPr>
          <p:nvPr>
            <p:ph type="body" idx="1"/>
          </p:nvPr>
        </p:nvSpPr>
        <p:spPr>
          <a:xfrm>
            <a:off x="89647" y="818709"/>
            <a:ext cx="8937847" cy="553561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ru-RU" sz="1800" b="1" dirty="0" smtClean="0"/>
              <a:t>12. Строки 1:25,04=10,2000,1:25,06+10,2000,1:25,07+10,2000,1:25,08+ 10,2000,1:25,09+10,2000,1:25,10+10,2000,1:25,11* - сумма зарегистрированных по возрастам, </a:t>
            </a:r>
            <a:r>
              <a:rPr lang="ru-RU" sz="1800" dirty="0" smtClean="0"/>
              <a:t> </a:t>
            </a:r>
          </a:p>
          <a:p>
            <a:pPr marL="0" indent="0">
              <a:buNone/>
              <a:defRPr/>
            </a:pPr>
            <a:r>
              <a:rPr lang="ru-RU" sz="1800" b="1" dirty="0" smtClean="0"/>
              <a:t>13. Строки 1:25,04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10,2000,1:25,12+10,2000,1:25,13</a:t>
            </a:r>
            <a:r>
              <a:rPr lang="ru-RU" sz="1800" b="1" dirty="0" smtClean="0"/>
              <a:t>*- сравнение </a:t>
            </a:r>
            <a:r>
              <a:rPr lang="ru-RU" sz="1800" b="1" dirty="0" err="1" smtClean="0"/>
              <a:t>зарег</a:t>
            </a:r>
            <a:r>
              <a:rPr lang="ru-RU" sz="1800" b="1" dirty="0" smtClean="0"/>
              <a:t> и к/г </a:t>
            </a:r>
          </a:p>
          <a:p>
            <a:pPr marL="0" indent="0">
              <a:buNone/>
              <a:defRPr/>
            </a:pPr>
            <a:r>
              <a:rPr lang="ru-RU" sz="1800" b="1" dirty="0" smtClean="0"/>
              <a:t>14. Строки 1:25,04-10,2000,1:25,14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'0</a:t>
            </a:r>
            <a:r>
              <a:rPr lang="ru-RU" sz="1800" b="1" dirty="0" smtClean="0"/>
              <a:t>'*- «городские»,</a:t>
            </a:r>
          </a:p>
          <a:p>
            <a:pPr marL="0" indent="0">
              <a:buNone/>
              <a:defRPr/>
            </a:pPr>
            <a:r>
              <a:rPr lang="ru-RU" sz="1800" b="1" dirty="0" smtClean="0"/>
              <a:t>15. Строки 1:25,14-10,2000,1:25,15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'0'* </a:t>
            </a:r>
            <a:r>
              <a:rPr lang="ru-RU" sz="1800" b="1" dirty="0" smtClean="0"/>
              <a:t>- с/ж мужчины,</a:t>
            </a:r>
          </a:p>
          <a:p>
            <a:pPr marL="0" indent="0">
              <a:buNone/>
              <a:defRPr/>
            </a:pPr>
            <a:r>
              <a:rPr lang="ru-RU" sz="1800" b="1" dirty="0" smtClean="0"/>
              <a:t>16. Строки 1:25,05-10,2000,1:25,15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'0</a:t>
            </a:r>
            <a:r>
              <a:rPr lang="ru-RU" sz="1800" b="1" dirty="0" smtClean="0"/>
              <a:t>'* - </a:t>
            </a:r>
            <a:r>
              <a:rPr lang="ru-RU" sz="1800" b="1" dirty="0"/>
              <a:t>«городские</a:t>
            </a:r>
            <a:r>
              <a:rPr lang="ru-RU" sz="1800" b="1" dirty="0" smtClean="0"/>
              <a:t>» женщины,</a:t>
            </a:r>
          </a:p>
          <a:p>
            <a:pPr marL="0" indent="0">
              <a:buNone/>
              <a:defRPr/>
            </a:pPr>
            <a:r>
              <a:rPr lang="ru-RU" sz="1800" b="1" dirty="0" smtClean="0"/>
              <a:t>17. Строки 1:25,04-05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10,2000,1:25,14-15</a:t>
            </a:r>
            <a:r>
              <a:rPr lang="ru-RU" sz="1800" b="1" dirty="0" smtClean="0"/>
              <a:t>*</a:t>
            </a:r>
            <a:r>
              <a:rPr lang="ru-RU" sz="1800" b="1" dirty="0"/>
              <a:t> </a:t>
            </a:r>
            <a:r>
              <a:rPr lang="ru-RU" sz="1800" b="1" dirty="0" smtClean="0"/>
              <a:t>- «</a:t>
            </a:r>
            <a:r>
              <a:rPr lang="ru-RU" sz="1800" b="1" dirty="0"/>
              <a:t>городские» </a:t>
            </a:r>
            <a:r>
              <a:rPr lang="ru-RU" sz="1800" b="1" dirty="0" smtClean="0"/>
              <a:t>мужчины,</a:t>
            </a:r>
          </a:p>
          <a:p>
            <a:pPr marL="0" indent="0">
              <a:buNone/>
              <a:defRPr/>
            </a:pPr>
            <a:r>
              <a:rPr lang="ru-RU" sz="1800" b="1" dirty="0" smtClean="0"/>
              <a:t>18. Строки 1:25,14=10,2000,1:25,16+10,2000,1:25,17+10,2000,1:25,18+</a:t>
            </a:r>
          </a:p>
          <a:p>
            <a:pPr marL="0" indent="0">
              <a:buNone/>
              <a:defRPr/>
            </a:pPr>
            <a:r>
              <a:rPr lang="ru-RU" sz="1800" b="1" dirty="0" smtClean="0"/>
              <a:t>10,2000,1:25,19+10,2000,1:25,20+10,2000,1:25,21* - с/ж, возраста,</a:t>
            </a:r>
          </a:p>
          <a:p>
            <a:pPr marL="0" indent="0">
              <a:buNone/>
              <a:defRPr/>
            </a:pPr>
            <a:r>
              <a:rPr lang="ru-RU" sz="1800" b="1" dirty="0" smtClean="0"/>
              <a:t>19. Строки </a:t>
            </a:r>
            <a:r>
              <a:rPr lang="ru-RU" sz="1800" b="1" dirty="0"/>
              <a:t>10,2000,1:25,06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 smtClean="0"/>
              <a:t>10,2000,1:25,16*,</a:t>
            </a:r>
          </a:p>
          <a:p>
            <a:pPr marL="0" indent="0">
              <a:buNone/>
              <a:defRPr/>
            </a:pPr>
            <a:r>
              <a:rPr lang="ru-RU" sz="1800" b="1" dirty="0" smtClean="0"/>
              <a:t>20. Строки </a:t>
            </a:r>
            <a:r>
              <a:rPr lang="ru-RU" sz="1800" b="1" dirty="0"/>
              <a:t>10,2000,1:25,07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10,2000,1:25,17</a:t>
            </a:r>
            <a:r>
              <a:rPr lang="ru-RU" sz="1800" b="1" dirty="0" smtClean="0"/>
              <a:t>*, </a:t>
            </a:r>
          </a:p>
          <a:p>
            <a:pPr>
              <a:buFontTx/>
              <a:buNone/>
            </a:pPr>
            <a:r>
              <a:rPr lang="ru-RU" sz="1800" b="1" dirty="0"/>
              <a:t>21. Строки 10,2000,1:25,08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10,2000,1:25,18* </a:t>
            </a:r>
          </a:p>
          <a:p>
            <a:pPr>
              <a:buFontTx/>
              <a:buNone/>
            </a:pPr>
            <a:r>
              <a:rPr lang="ru-RU" sz="1800" b="1" dirty="0"/>
              <a:t>22. Строки 10,2000,1:25,09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10,2000,1:25,19*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/>
              <a:t>23. Строки 10,2000,1:25,10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10,2000,1:25,20* </a:t>
            </a:r>
          </a:p>
          <a:p>
            <a:pPr>
              <a:buFontTx/>
              <a:buNone/>
            </a:pPr>
            <a:r>
              <a:rPr lang="ru-RU" sz="1800" b="1" dirty="0"/>
              <a:t>24. Строки 10,2000,1:25,11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10,2000,1:25,21*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/>
              <a:t>25. Строки 10,2000,1:25,12-10,2000,1:25,22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'0'*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b="1" dirty="0"/>
          </a:p>
          <a:p>
            <a:pPr>
              <a:lnSpc>
                <a:spcPct val="90000"/>
              </a:lnSpc>
              <a:buFontTx/>
              <a:buNone/>
            </a:pPr>
            <a:endParaRPr lang="ru-RU" sz="1800" b="1" dirty="0"/>
          </a:p>
          <a:p>
            <a:pPr marL="0" indent="0">
              <a:buNone/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1444" name="Line 125"/>
          <p:cNvSpPr>
            <a:spLocks noChangeShapeType="1"/>
          </p:cNvSpPr>
          <p:nvPr/>
        </p:nvSpPr>
        <p:spPr bwMode="auto">
          <a:xfrm>
            <a:off x="4459288" y="1441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457200" y="-2"/>
            <a:ext cx="8229600" cy="638691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/>
              <a:t>Форма №10. </a:t>
            </a:r>
            <a:r>
              <a:rPr lang="ru-RU" altLang="ru-RU" sz="2000" b="1" dirty="0" err="1"/>
              <a:t>Внутриформенные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внутритабличные</a:t>
            </a:r>
            <a:r>
              <a:rPr lang="ru-RU" altLang="ru-RU" sz="2000" b="1" dirty="0"/>
              <a:t> контроли - таблицы 2000 и 3000 (продолжение)</a:t>
            </a:r>
            <a:endParaRPr lang="ru-RU" sz="2000" dirty="0" smtClean="0"/>
          </a:p>
        </p:txBody>
      </p:sp>
      <p:sp>
        <p:nvSpPr>
          <p:cNvPr id="62466" name="Объект 2"/>
          <p:cNvSpPr>
            <a:spLocks noGrp="1"/>
          </p:cNvSpPr>
          <p:nvPr>
            <p:ph idx="1"/>
          </p:nvPr>
        </p:nvSpPr>
        <p:spPr>
          <a:xfrm>
            <a:off x="206514" y="728700"/>
            <a:ext cx="8937485" cy="5606535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ru-RU" sz="1800" b="1" dirty="0" smtClean="0"/>
              <a:t>26. Строки </a:t>
            </a:r>
            <a:r>
              <a:rPr lang="ru-RU" sz="1800" b="1" dirty="0"/>
              <a:t>10,2000,1:25,13-10,2000,1:25,23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'0'*</a:t>
            </a:r>
            <a:endParaRPr lang="ru-RU" sz="1800" b="1" dirty="0" smtClean="0"/>
          </a:p>
          <a:p>
            <a:pPr>
              <a:buFontTx/>
              <a:buNone/>
            </a:pPr>
            <a:r>
              <a:rPr lang="ru-RU" sz="1800" b="1" dirty="0" smtClean="0"/>
              <a:t>27. </a:t>
            </a:r>
            <a:r>
              <a:rPr lang="ru-RU" sz="1800" b="1" dirty="0"/>
              <a:t>Строка 10,2000,21,04:23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10,2000,22,04:23* </a:t>
            </a:r>
            <a:endParaRPr lang="ru-RU" sz="1800" b="1" dirty="0" smtClean="0"/>
          </a:p>
          <a:p>
            <a:pPr>
              <a:buFontTx/>
              <a:buNone/>
            </a:pPr>
            <a:r>
              <a:rPr lang="ru-RU" sz="1800" b="1" dirty="0" smtClean="0"/>
              <a:t>28. </a:t>
            </a:r>
            <a:r>
              <a:rPr lang="ru-RU" sz="1800" b="1" dirty="0"/>
              <a:t>Строки 10,2000,13-14,04:13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10,2000,13-14,14:23</a:t>
            </a:r>
            <a:r>
              <a:rPr lang="ru-RU" sz="1800" b="1" dirty="0" smtClean="0"/>
              <a:t>*</a:t>
            </a:r>
          </a:p>
          <a:p>
            <a:pPr>
              <a:buFontTx/>
              <a:buNone/>
            </a:pPr>
            <a:r>
              <a:rPr lang="ru-RU" sz="1800" b="1" dirty="0" smtClean="0"/>
              <a:t>29. Строки </a:t>
            </a:r>
            <a:r>
              <a:rPr lang="ru-RU" sz="1800" b="1" dirty="0"/>
              <a:t>10,2000,1:25,04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10,2000,1:25,12+10,2000,1:25,13</a:t>
            </a:r>
            <a:r>
              <a:rPr lang="ru-RU" sz="1800" b="1" dirty="0" smtClean="0"/>
              <a:t>*</a:t>
            </a:r>
          </a:p>
          <a:p>
            <a:pPr>
              <a:buFontTx/>
              <a:buNone/>
            </a:pPr>
            <a:r>
              <a:rPr lang="ru-RU" sz="1800" b="1" dirty="0"/>
              <a:t>30. Строки 10,2000,3-4-5-6,04:13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10,2000,3-4-5-6,14:23</a:t>
            </a:r>
            <a:r>
              <a:rPr lang="ru-RU" sz="1800" b="1" dirty="0" smtClean="0"/>
              <a:t>*- «город» …</a:t>
            </a:r>
          </a:p>
          <a:p>
            <a:pPr>
              <a:buFontTx/>
              <a:buNone/>
            </a:pPr>
            <a:r>
              <a:rPr lang="ru-RU" sz="1800" b="1" dirty="0" smtClean="0"/>
              <a:t>31</a:t>
            </a:r>
            <a:r>
              <a:rPr lang="ru-RU" sz="1800" b="1" dirty="0"/>
              <a:t>. Строки 10,2000,11-12,04:13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10,2000,11-12,14:23* </a:t>
            </a:r>
            <a:endParaRPr lang="ru-RU" sz="1800" b="1" dirty="0" smtClean="0"/>
          </a:p>
          <a:p>
            <a:pPr>
              <a:buFontTx/>
              <a:buNone/>
            </a:pPr>
            <a:r>
              <a:rPr lang="ru-RU" sz="1800" b="1" dirty="0" smtClean="0"/>
              <a:t>32</a:t>
            </a:r>
            <a:r>
              <a:rPr lang="ru-RU" sz="1800" b="1" dirty="0"/>
              <a:t>. Строки 10,2000,16-17,04:13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10,2000,16-17,14:23* </a:t>
            </a:r>
            <a:endParaRPr lang="ru-RU" sz="1800" b="1" dirty="0" smtClean="0"/>
          </a:p>
          <a:p>
            <a:pPr>
              <a:buFontTx/>
              <a:buNone/>
            </a:pPr>
            <a:r>
              <a:rPr lang="ru-RU" sz="1800" b="1" dirty="0" smtClean="0"/>
              <a:t>33</a:t>
            </a:r>
            <a:r>
              <a:rPr lang="ru-RU" sz="1800" b="1" dirty="0"/>
              <a:t>. Строки 10,2000,18-19,04:13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10,2000,18-19,14:23* </a:t>
            </a:r>
            <a:endParaRPr lang="ru-RU" sz="1800" b="1" dirty="0" smtClean="0"/>
          </a:p>
          <a:p>
            <a:pPr>
              <a:buFontTx/>
              <a:buNone/>
            </a:pPr>
            <a:r>
              <a:rPr lang="ru-RU" sz="1800" b="1" dirty="0" smtClean="0"/>
              <a:t>34</a:t>
            </a:r>
            <a:r>
              <a:rPr lang="ru-RU" sz="1800" b="1" dirty="0"/>
              <a:t>. Строки 10,2000,24-25,04:13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10,2000,24-25,14:23* </a:t>
            </a:r>
            <a:endParaRPr lang="ru-RU" sz="1800" b="1" dirty="0" smtClean="0"/>
          </a:p>
          <a:p>
            <a:pPr>
              <a:buFontTx/>
              <a:buNone/>
            </a:pPr>
            <a:r>
              <a:rPr lang="ru-RU" sz="1800" b="1" dirty="0" smtClean="0"/>
              <a:t>35</a:t>
            </a:r>
            <a:r>
              <a:rPr lang="ru-RU" sz="1800" b="1" dirty="0"/>
              <a:t>. Строки 10,2000,21-22,04:13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10,2000,21-22,14:23</a:t>
            </a:r>
            <a:r>
              <a:rPr lang="ru-RU" sz="1800" b="1" dirty="0" smtClean="0"/>
              <a:t>*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36. Строки 10,2000,4,04-10,2000,4,09-10,2000,4,10-10,2000,4,11='0</a:t>
            </a:r>
            <a:r>
              <a:rPr lang="ru-RU" sz="1800" b="1" dirty="0" smtClean="0"/>
              <a:t>'* - </a:t>
            </a:r>
            <a:r>
              <a:rPr lang="ru-RU" sz="1800" b="1" dirty="0" err="1" smtClean="0"/>
              <a:t>сосуд.дем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pPr marL="0" indent="0">
              <a:buFontTx/>
              <a:buNone/>
              <a:defRPr/>
            </a:pPr>
            <a:r>
              <a:rPr lang="ru-RU" sz="1800" b="1" dirty="0"/>
              <a:t>37. Строки 10,2000,4,14-10,2000,4,19-10,2000,4,20-10,2000,4,21='0'* </a:t>
            </a:r>
            <a:r>
              <a:rPr lang="ru-RU" sz="1800" b="1" dirty="0" smtClean="0"/>
              <a:t>- то же</a:t>
            </a:r>
            <a:endParaRPr lang="ru-RU" sz="1800" b="1" dirty="0"/>
          </a:p>
          <a:p>
            <a:pPr marL="0" indent="0">
              <a:buFontTx/>
              <a:buNone/>
              <a:defRPr/>
            </a:pPr>
            <a:r>
              <a:rPr lang="ru-RU" sz="1800" b="1" dirty="0"/>
              <a:t>38. Строки 10,2000,5,04-10,2000,5,10-10,2000,5,11='0</a:t>
            </a:r>
            <a:r>
              <a:rPr lang="ru-RU" sz="1800" b="1" dirty="0" smtClean="0"/>
              <a:t>'*- </a:t>
            </a:r>
            <a:r>
              <a:rPr lang="ru-RU" sz="1800" b="1" dirty="0" err="1" smtClean="0"/>
              <a:t>др</a:t>
            </a:r>
            <a:r>
              <a:rPr lang="ru-RU" sz="1800" b="1" dirty="0" smtClean="0"/>
              <a:t> формы деменции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39.</a:t>
            </a:r>
            <a:r>
              <a:rPr lang="ru-RU" sz="1800" dirty="0"/>
              <a:t> </a:t>
            </a:r>
            <a:r>
              <a:rPr lang="ru-RU" sz="1800" b="1" dirty="0"/>
              <a:t>Строки 10,2000,5,14-10,2000,5,20-10,2000,5,21='0</a:t>
            </a:r>
            <a:r>
              <a:rPr lang="ru-RU" sz="1800" b="1" dirty="0" smtClean="0"/>
              <a:t>'* - то же</a:t>
            </a:r>
            <a:endParaRPr lang="ru-RU" sz="1800" b="1" dirty="0"/>
          </a:p>
          <a:p>
            <a:pPr marL="0" indent="0">
              <a:buFontTx/>
              <a:buNone/>
              <a:defRPr/>
            </a:pPr>
            <a:r>
              <a:rPr lang="ru-RU" sz="1800" b="1" dirty="0"/>
              <a:t>40. Строки 10,2000,1:25,12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10,2000,1:25,22* 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41. Строки 10,2000,1:25,13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10,2000,1:25,23* 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42. </a:t>
            </a:r>
            <a:r>
              <a:rPr lang="ru-RU" sz="1800" b="1" dirty="0" smtClean="0"/>
              <a:t>Строки 10,2000,3-4-5-6,04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10,2000,3-4-5-6,12+10,2000,3-4-5-6,13*</a:t>
            </a:r>
          </a:p>
          <a:p>
            <a:pPr marL="0" indent="0">
              <a:buFontTx/>
              <a:buNone/>
              <a:defRPr/>
            </a:pPr>
            <a:endParaRPr lang="ru-RU" sz="1800" b="1" dirty="0" smtClean="0"/>
          </a:p>
          <a:p>
            <a:pPr marL="0" indent="0">
              <a:buFontTx/>
              <a:buNone/>
              <a:defRPr/>
            </a:pPr>
            <a:endParaRPr lang="ru-RU" sz="1800" b="1" dirty="0"/>
          </a:p>
          <a:p>
            <a:pPr>
              <a:lnSpc>
                <a:spcPct val="90000"/>
              </a:lnSpc>
              <a:buFontTx/>
              <a:buNone/>
            </a:pPr>
            <a:endParaRPr lang="ru-RU" sz="1800" b="1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98740F-DD71-45D6-944C-69452C3D0812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341530" y="20488"/>
            <a:ext cx="8229600" cy="604573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/>
              <a:t>Внутриформенный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внутритабличный</a:t>
            </a:r>
            <a:r>
              <a:rPr lang="ru-RU" altLang="ru-RU" sz="2000" b="1" dirty="0" smtClean="0"/>
              <a:t> контроли - таблицы 2000 и 3000 (продолжение)</a:t>
            </a:r>
            <a:endParaRPr lang="ru-RU" sz="2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550" y="638690"/>
            <a:ext cx="8370930" cy="5592906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b="1" dirty="0" smtClean="0"/>
              <a:t>43</a:t>
            </a:r>
            <a:r>
              <a:rPr lang="ru-RU" sz="1800" b="1" dirty="0"/>
              <a:t>. </a:t>
            </a:r>
            <a:r>
              <a:rPr lang="ru-RU" sz="1800" b="1" dirty="0" smtClean="0"/>
              <a:t>Строки </a:t>
            </a:r>
            <a:r>
              <a:rPr lang="ru-RU" sz="1800" b="1" dirty="0"/>
              <a:t>3-4-5-6,14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10,2000,3-4-5-6,22+10,2000,3-4-5-6,23</a:t>
            </a:r>
            <a:r>
              <a:rPr lang="ru-RU" sz="1800" b="1" dirty="0" smtClean="0"/>
              <a:t>*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44. </a:t>
            </a:r>
            <a:r>
              <a:rPr lang="ru-RU" sz="1800" b="1" dirty="0" smtClean="0"/>
              <a:t>Строки </a:t>
            </a:r>
            <a:r>
              <a:rPr lang="ru-RU" sz="1800" b="1" dirty="0"/>
              <a:t>11-12,04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10,2000,11-12,12+10,2000,11-12,13</a:t>
            </a:r>
            <a:r>
              <a:rPr lang="ru-RU" sz="1800" b="1" dirty="0" smtClean="0"/>
              <a:t>*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45. </a:t>
            </a:r>
            <a:r>
              <a:rPr lang="ru-RU" sz="1800" b="1" dirty="0" smtClean="0"/>
              <a:t>Строки </a:t>
            </a:r>
            <a:r>
              <a:rPr lang="ru-RU" sz="1800" b="1" dirty="0"/>
              <a:t>11-12,14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10,2000,11-12,22+10,2000,11-12,23</a:t>
            </a:r>
            <a:r>
              <a:rPr lang="ru-RU" sz="1800" b="1" dirty="0" smtClean="0"/>
              <a:t>*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46. Строки 16-17,04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10,2000,16-17,12+10,2000,16-17,13</a:t>
            </a:r>
            <a:r>
              <a:rPr lang="ru-RU" sz="1800" b="1" dirty="0" smtClean="0"/>
              <a:t>*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47. Строки 16-17,14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10,2000,16-17,22+10,2000,16-17,23</a:t>
            </a:r>
            <a:r>
              <a:rPr lang="ru-RU" sz="1800" b="1" dirty="0" smtClean="0"/>
              <a:t>*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48. Строки 18-19,04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10,2000,18-19,12+10,2000,18-19,13</a:t>
            </a:r>
            <a:r>
              <a:rPr lang="ru-RU" sz="1800" b="1" dirty="0" smtClean="0"/>
              <a:t>*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49. Строки 18-19,14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10,2000,18-19,22+10,2000,18-19,23</a:t>
            </a:r>
            <a:r>
              <a:rPr lang="ru-RU" sz="1800" b="1" dirty="0" smtClean="0"/>
              <a:t>*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50. </a:t>
            </a:r>
            <a:r>
              <a:rPr lang="ru-RU" sz="1800" b="1" dirty="0"/>
              <a:t>Строки 21-22,04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10,2000,21-22,12+10,2000,21-22,13</a:t>
            </a:r>
            <a:r>
              <a:rPr lang="ru-RU" sz="1800" b="1" dirty="0" smtClean="0"/>
              <a:t>*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51. Строки 21-22,14</a:t>
            </a:r>
            <a:r>
              <a:rPr lang="ru-RU" sz="1800" b="1" dirty="0">
                <a:solidFill>
                  <a:srgbClr val="FF0000"/>
                </a:solidFill>
              </a:rPr>
              <a:t>&gt;=</a:t>
            </a:r>
            <a:r>
              <a:rPr lang="ru-RU" sz="1800" b="1" dirty="0"/>
              <a:t>10,2000,21-22,22+10,2000,21-22,23</a:t>
            </a:r>
            <a:r>
              <a:rPr lang="ru-RU" sz="1800" b="1" dirty="0" smtClean="0"/>
              <a:t>*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52. Строки </a:t>
            </a:r>
            <a:r>
              <a:rPr lang="ru-RU" sz="1800" b="1" dirty="0" smtClean="0"/>
              <a:t>1:25,04-10,2000,1:25,05</a:t>
            </a:r>
            <a:r>
              <a:rPr lang="ru-RU" sz="1800" b="1" dirty="0">
                <a:solidFill>
                  <a:srgbClr val="FF0000"/>
                </a:solidFill>
              </a:rPr>
              <a:t> &gt;= </a:t>
            </a:r>
            <a:r>
              <a:rPr lang="ru-RU" sz="1800" b="1" dirty="0" smtClean="0"/>
              <a:t>10,2000,1:25,14-10,2000,1:25,15*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53. </a:t>
            </a:r>
            <a:r>
              <a:rPr lang="ru-RU" sz="1800" b="1" dirty="0"/>
              <a:t>Строки </a:t>
            </a:r>
            <a:r>
              <a:rPr lang="ru-RU" sz="1800" b="1" dirty="0" smtClean="0"/>
              <a:t>1:25,04-10,2000,1:25,14</a:t>
            </a:r>
            <a:r>
              <a:rPr lang="ru-RU" sz="1800" b="1" dirty="0">
                <a:solidFill>
                  <a:srgbClr val="FF0000"/>
                </a:solidFill>
              </a:rPr>
              <a:t> &gt;=</a:t>
            </a:r>
            <a:r>
              <a:rPr lang="ru-RU" sz="1800" b="1" dirty="0" smtClean="0"/>
              <a:t>(</a:t>
            </a:r>
            <a:r>
              <a:rPr lang="ru-RU" sz="1800" b="1" dirty="0"/>
              <a:t>10,2000,1:25,12+10,2000,1:25,13)-(10,2000,1:25,22+10,2000,1:25,23)* </a:t>
            </a:r>
            <a:endParaRPr lang="ru-RU" sz="1800" b="1" dirty="0" smtClean="0"/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54. </a:t>
            </a:r>
            <a:r>
              <a:rPr lang="ru-RU" sz="1800" b="1" dirty="0"/>
              <a:t>Строки 1,04&gt;10,2100,1,01* </a:t>
            </a:r>
            <a:endParaRPr lang="ru-RU" sz="1800" b="1" dirty="0" smtClean="0"/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55. </a:t>
            </a:r>
            <a:r>
              <a:rPr lang="ru-RU" sz="1800" b="1" dirty="0"/>
              <a:t>Строки 1,01&gt;'0'* </a:t>
            </a:r>
            <a:endParaRPr lang="ru-RU" sz="1800" b="1" dirty="0" smtClean="0"/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56. </a:t>
            </a:r>
            <a:r>
              <a:rPr lang="ru-RU" sz="1800" b="1" dirty="0"/>
              <a:t>Строки </a:t>
            </a:r>
            <a:r>
              <a:rPr lang="ru-RU" sz="1800" b="1" dirty="0" smtClean="0"/>
              <a:t>24,04:23</a:t>
            </a:r>
            <a:r>
              <a:rPr lang="ru-RU" sz="1800" b="1" dirty="0">
                <a:solidFill>
                  <a:srgbClr val="FF0000"/>
                </a:solidFill>
              </a:rPr>
              <a:t> &gt;= </a:t>
            </a:r>
            <a:r>
              <a:rPr lang="ru-RU" sz="1800" b="1" dirty="0" smtClean="0"/>
              <a:t>10,2000,25,04:23</a:t>
            </a:r>
            <a:r>
              <a:rPr lang="ru-RU" sz="1800" b="1" dirty="0"/>
              <a:t>* </a:t>
            </a:r>
            <a:endParaRPr lang="ru-RU" sz="1800" b="1" dirty="0" smtClean="0"/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57. </a:t>
            </a:r>
            <a:r>
              <a:rPr lang="ru-RU" sz="1800" b="1" dirty="0"/>
              <a:t>Строки </a:t>
            </a:r>
            <a:r>
              <a:rPr lang="ru-RU" sz="1800" b="1" dirty="0" smtClean="0"/>
              <a:t>24,04-10,2000,25,04</a:t>
            </a:r>
            <a:r>
              <a:rPr lang="ru-RU" sz="1800" b="1" dirty="0">
                <a:solidFill>
                  <a:srgbClr val="FF0000"/>
                </a:solidFill>
              </a:rPr>
              <a:t> &gt;=</a:t>
            </a:r>
            <a:r>
              <a:rPr lang="ru-RU" sz="1800" b="1" dirty="0" smtClean="0"/>
              <a:t>(</a:t>
            </a:r>
            <a:r>
              <a:rPr lang="ru-RU" sz="1800" b="1" dirty="0"/>
              <a:t>10,2000,24,05-10,2000,25,05</a:t>
            </a:r>
            <a:r>
              <a:rPr lang="ru-RU" sz="1800" b="1" dirty="0" smtClean="0"/>
              <a:t>)*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/>
              <a:t>58</a:t>
            </a:r>
            <a:r>
              <a:rPr lang="ru-RU" sz="1800" b="1" dirty="0"/>
              <a:t>. Строки 24,14-10,2000,25,14</a:t>
            </a:r>
            <a:r>
              <a:rPr lang="ru-RU" sz="1800" b="1" dirty="0" smtClean="0"/>
              <a:t>)</a:t>
            </a:r>
            <a:r>
              <a:rPr lang="ru-RU" sz="1800" b="1" dirty="0">
                <a:solidFill>
                  <a:srgbClr val="FF0000"/>
                </a:solidFill>
              </a:rPr>
              <a:t> &gt;=</a:t>
            </a:r>
            <a:r>
              <a:rPr lang="ru-RU" sz="1800" b="1" dirty="0" smtClean="0"/>
              <a:t>(</a:t>
            </a:r>
            <a:r>
              <a:rPr lang="ru-RU" sz="1800" b="1" dirty="0"/>
              <a:t>10,2000,24,15-10,2000,25,15)*</a:t>
            </a: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EC0BB1-8FBB-4A60-A306-07A0F8851F8C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70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/>
              <a:t>Внутриформенный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внутритабличный</a:t>
            </a:r>
            <a:r>
              <a:rPr lang="ru-RU" altLang="ru-RU" sz="2000" b="1" dirty="0"/>
              <a:t> контроли </a:t>
            </a:r>
            <a:r>
              <a:rPr lang="ru-RU" altLang="ru-RU" sz="2000" b="1" dirty="0" smtClean="0"/>
              <a:t>- таблицы </a:t>
            </a:r>
            <a:r>
              <a:rPr lang="ru-RU" altLang="ru-RU" sz="2000" b="1" dirty="0"/>
              <a:t>2000 и 3000 (продолжение)</a:t>
            </a:r>
            <a:endParaRPr lang="ru-RU" sz="2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09" y="773706"/>
            <a:ext cx="8910991" cy="5471520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800" b="1" dirty="0" smtClean="0"/>
              <a:t>59.****Строки(10,2000,24,04-10,2000,25,04</a:t>
            </a:r>
            <a:r>
              <a:rPr lang="ru-RU" sz="1800" b="1" dirty="0"/>
              <a:t>)=(10,2000,24,06-10,2000,25,06</a:t>
            </a:r>
            <a:r>
              <a:rPr lang="ru-RU" sz="1800" b="1" dirty="0" smtClean="0"/>
              <a:t>)+</a:t>
            </a:r>
          </a:p>
          <a:p>
            <a:pPr marL="0" indent="0" algn="just">
              <a:buFontTx/>
              <a:buNone/>
              <a:defRPr/>
            </a:pPr>
            <a:r>
              <a:rPr lang="ru-RU" sz="1800" b="1" dirty="0" smtClean="0"/>
              <a:t>(10,2000,24,07-10,2000,25,07</a:t>
            </a:r>
            <a:r>
              <a:rPr lang="ru-RU" sz="1800" b="1" dirty="0"/>
              <a:t>)+(10,2000,24,08-10,2000,25,08</a:t>
            </a:r>
            <a:r>
              <a:rPr lang="ru-RU" sz="1800" b="1" dirty="0" smtClean="0"/>
              <a:t>)+(10,2000,24,09-10,2000,25,09)+(</a:t>
            </a:r>
            <a:r>
              <a:rPr lang="ru-RU" sz="1800" b="1" dirty="0"/>
              <a:t>10,2000,24,10-10,2000,25,10)+(10,2000,24,11-10,2000,25,11</a:t>
            </a:r>
            <a:r>
              <a:rPr lang="ru-RU" sz="1800" b="1" dirty="0" smtClean="0"/>
              <a:t>)* - расчетная строка – другие формы умственной отсталости по всем графам,  </a:t>
            </a:r>
          </a:p>
          <a:p>
            <a:pPr marL="0" indent="0" algn="just"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60.***С</a:t>
            </a:r>
            <a:r>
              <a:rPr lang="ru-RU" sz="1800" b="1" dirty="0" smtClean="0"/>
              <a:t>троки(10,2000,24,14-10,2000,25,14</a:t>
            </a:r>
            <a:r>
              <a:rPr lang="ru-RU" sz="1800" b="1" dirty="0"/>
              <a:t>)=(10,2000,24,16-10,2000,25,16</a:t>
            </a:r>
            <a:r>
              <a:rPr lang="ru-RU" sz="1800" b="1" dirty="0" smtClean="0"/>
              <a:t>)+</a:t>
            </a:r>
          </a:p>
          <a:p>
            <a:pPr marL="0" indent="0" algn="just">
              <a:buFontTx/>
              <a:buNone/>
              <a:defRPr/>
            </a:pPr>
            <a:r>
              <a:rPr lang="ru-RU" sz="1800" b="1" dirty="0" smtClean="0"/>
              <a:t>(</a:t>
            </a:r>
            <a:r>
              <a:rPr lang="ru-RU" sz="1800" b="1" dirty="0"/>
              <a:t>10,2000,24,17-10,2000,25,17)+(10,2000,24,18-10,2000,25,18)+(10,2000,24,19-10,2000,25,19</a:t>
            </a:r>
            <a:r>
              <a:rPr lang="ru-RU" sz="1800" b="1" dirty="0" smtClean="0"/>
              <a:t>) + (</a:t>
            </a:r>
            <a:r>
              <a:rPr lang="ru-RU" sz="1800" b="1" dirty="0"/>
              <a:t>10,2000,24,20-10,2000,25,20)+(10,2000,24,21-10,2000,25,21</a:t>
            </a:r>
            <a:r>
              <a:rPr lang="ru-RU" sz="1800" b="1" dirty="0" smtClean="0"/>
              <a:t>)* - то же самое, с/ж,</a:t>
            </a:r>
          </a:p>
          <a:p>
            <a:pPr marL="0" indent="0" algn="just">
              <a:buFontTx/>
              <a:buNone/>
              <a:defRPr/>
            </a:pPr>
            <a:r>
              <a:rPr lang="ru-RU" sz="1800" b="1" dirty="0" smtClean="0"/>
              <a:t>61.***Строки</a:t>
            </a:r>
            <a:r>
              <a:rPr lang="ru-RU" sz="1800" dirty="0" smtClean="0"/>
              <a:t>(</a:t>
            </a:r>
            <a:r>
              <a:rPr lang="ru-RU" sz="1800" b="1" dirty="0" smtClean="0"/>
              <a:t>10,2000,24,04-10,2000,25,04</a:t>
            </a:r>
            <a:r>
              <a:rPr lang="ru-RU" sz="1800" b="1" dirty="0"/>
              <a:t>)&gt;=(10,2000,24,12-10,2000,25,12</a:t>
            </a:r>
            <a:r>
              <a:rPr lang="ru-RU" sz="1800" b="1" dirty="0" smtClean="0"/>
              <a:t>)+ (</a:t>
            </a:r>
            <a:r>
              <a:rPr lang="ru-RU" sz="1800" b="1" dirty="0"/>
              <a:t>10,2000,24,13-10,2000,25,13</a:t>
            </a:r>
            <a:r>
              <a:rPr lang="ru-RU" sz="1800" b="1" dirty="0" smtClean="0"/>
              <a:t>)* - то же самое, сравнение числа зарегистрированных с числом состоящих на конец года,</a:t>
            </a:r>
          </a:p>
          <a:p>
            <a:pPr marL="0" indent="0" algn="just">
              <a:buFontTx/>
              <a:buNone/>
              <a:defRPr/>
            </a:pPr>
            <a:r>
              <a:rPr lang="ru-RU" sz="1800" b="1" dirty="0" smtClean="0"/>
              <a:t>62.***Строки(10,2000,24,14-10,2000,25,14</a:t>
            </a:r>
            <a:r>
              <a:rPr lang="ru-RU" sz="1800" b="1" dirty="0"/>
              <a:t>)&gt;=(10,2000,24,22-10,2000,25,22</a:t>
            </a:r>
            <a:r>
              <a:rPr lang="ru-RU" sz="1800" b="1" dirty="0" smtClean="0"/>
              <a:t>)+ (</a:t>
            </a:r>
            <a:r>
              <a:rPr lang="ru-RU" sz="1800" b="1" dirty="0"/>
              <a:t>10,2000,24,23-10,2000,25,23)* </a:t>
            </a:r>
            <a:r>
              <a:rPr lang="ru-RU" sz="1600" b="1" dirty="0"/>
              <a:t>- </a:t>
            </a:r>
            <a:r>
              <a:rPr lang="ru-RU" sz="1800" b="1" dirty="0" smtClean="0"/>
              <a:t>с/ж, то </a:t>
            </a:r>
            <a:r>
              <a:rPr lang="ru-RU" sz="1800" b="1" dirty="0"/>
              <a:t>же самое, сравнение числа зарегистрированных с числом состоящих на конец года </a:t>
            </a:r>
            <a:r>
              <a:rPr lang="ru-RU" sz="1800" dirty="0" smtClean="0"/>
              <a:t>**********</a:t>
            </a:r>
          </a:p>
          <a:p>
            <a:pPr marL="0" indent="0" algn="just">
              <a:buFontTx/>
              <a:buNone/>
              <a:defRPr/>
            </a:pPr>
            <a:r>
              <a:rPr lang="ru-RU" sz="1800" b="1" dirty="0" smtClean="0"/>
              <a:t>        Данные контроли приведены для т.2000 ф.10. </a:t>
            </a:r>
          </a:p>
          <a:p>
            <a:pPr marL="0" indent="0" algn="just">
              <a:buFontTx/>
              <a:buNone/>
              <a:defRPr/>
            </a:pPr>
            <a:r>
              <a:rPr lang="ru-RU" sz="1800" b="1" dirty="0"/>
              <a:t> </a:t>
            </a:r>
            <a:r>
              <a:rPr lang="ru-RU" sz="1800" b="1" dirty="0" smtClean="0"/>
              <a:t>       Контроли т.3000 ф.10 аналогичны с той поправкой, что указанные в них числа, как правило, меньше указанных в т.2000. При проведении межтабличных контролей (сравнении, вычитании) между тт. 2000 и 3000 не должно появляться «минусовых» значений, т.е. результат всегда должен быть больше или равен «0».</a:t>
            </a:r>
            <a:endParaRPr lang="ru-RU" sz="1800" b="1" dirty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46DA45-3BA7-40AB-AD54-99725A22F77D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2" y="-8964"/>
            <a:ext cx="8901808" cy="422630"/>
          </a:xfrm>
        </p:spPr>
        <p:txBody>
          <a:bodyPr/>
          <a:lstStyle/>
          <a:p>
            <a:r>
              <a:rPr lang="ru-RU" sz="1800" b="1" dirty="0" err="1" smtClean="0"/>
              <a:t>Внутриформенный</a:t>
            </a:r>
            <a:r>
              <a:rPr lang="ru-RU" sz="1800" b="1" dirty="0" smtClean="0"/>
              <a:t> межтабличный контроли – между тт. 2000 и 3000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5ACC5-97E3-4173-B91C-AE2F3F2539C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6525" y="699648"/>
            <a:ext cx="85509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Межтабличные контроли аналогичны </a:t>
            </a:r>
            <a:r>
              <a:rPr lang="ru-RU" sz="1800" b="1" dirty="0" err="1" smtClean="0"/>
              <a:t>внутритабличным</a:t>
            </a:r>
            <a:r>
              <a:rPr lang="ru-RU" sz="1800" b="1" dirty="0" smtClean="0"/>
              <a:t>.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1</a:t>
            </a:r>
            <a:r>
              <a:rPr lang="ru-RU" sz="1800" b="1" dirty="0"/>
              <a:t>. Строки </a:t>
            </a:r>
            <a:r>
              <a:rPr lang="ru-RU" sz="1800" b="1" dirty="0" smtClean="0"/>
              <a:t>2000,1:25,04&gt;10,3000,1:25,04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2. Строки т.2000,1:25,05&gt;10,3000,1:25,05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3. </a:t>
            </a:r>
            <a:r>
              <a:rPr lang="ru-RU" sz="1800" b="1" dirty="0"/>
              <a:t>Строки </a:t>
            </a:r>
            <a:r>
              <a:rPr lang="ru-RU" sz="1800" b="1" dirty="0" smtClean="0"/>
              <a:t>т.2000,1:25,06&gt;10,3000,1:25,06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4. </a:t>
            </a:r>
            <a:r>
              <a:rPr lang="ru-RU" sz="1800" b="1" dirty="0"/>
              <a:t>Строки т.</a:t>
            </a:r>
            <a:r>
              <a:rPr lang="ru-RU" sz="1800" b="1" dirty="0" smtClean="0"/>
              <a:t>2000,1:25,07&gt;10,3000,1:25,07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5. </a:t>
            </a:r>
            <a:r>
              <a:rPr lang="ru-RU" sz="1800" b="1" dirty="0"/>
              <a:t>Строки т.</a:t>
            </a:r>
            <a:r>
              <a:rPr lang="ru-RU" sz="1800" b="1" dirty="0" smtClean="0"/>
              <a:t>,2000,1:25,08&gt;10,3000,1:25,08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6.</a:t>
            </a:r>
            <a:r>
              <a:rPr lang="ru-RU" sz="1800" b="1" dirty="0"/>
              <a:t> Строки т.</a:t>
            </a:r>
            <a:r>
              <a:rPr lang="ru-RU" sz="1800" b="1" dirty="0" smtClean="0"/>
              <a:t>2000,1:25,09&gt;10,3000,1:25,09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7. </a:t>
            </a:r>
            <a:r>
              <a:rPr lang="ru-RU" sz="1800" b="1" dirty="0"/>
              <a:t>Строки т.</a:t>
            </a:r>
            <a:r>
              <a:rPr lang="ru-RU" sz="1800" b="1" dirty="0" smtClean="0"/>
              <a:t>2000,1:25,10&gt;10,3000,1:25,10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8. </a:t>
            </a:r>
            <a:r>
              <a:rPr lang="ru-RU" sz="1800" b="1" dirty="0"/>
              <a:t>Строки т.</a:t>
            </a:r>
            <a:r>
              <a:rPr lang="ru-RU" sz="1800" b="1" dirty="0" smtClean="0"/>
              <a:t>2000,1:25,11&gt;10,3000,1:25,11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9. </a:t>
            </a:r>
            <a:r>
              <a:rPr lang="ru-RU" sz="1800" b="1" dirty="0"/>
              <a:t>Строки т.</a:t>
            </a:r>
            <a:r>
              <a:rPr lang="ru-RU" sz="1800" b="1" dirty="0" smtClean="0"/>
              <a:t>2000,1:25,14&gt;10,3000,1:25,14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10. </a:t>
            </a:r>
            <a:r>
              <a:rPr lang="ru-RU" sz="1800" b="1" dirty="0"/>
              <a:t>Строки т.</a:t>
            </a:r>
            <a:r>
              <a:rPr lang="ru-RU" sz="1800" b="1" dirty="0" smtClean="0"/>
              <a:t>2000,1:25,15&gt;10,3000,1:25,15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11.</a:t>
            </a:r>
            <a:r>
              <a:rPr lang="ru-RU" sz="1800" b="1" dirty="0"/>
              <a:t> Строки т.</a:t>
            </a:r>
            <a:r>
              <a:rPr lang="ru-RU" sz="1800" b="1" dirty="0" smtClean="0"/>
              <a:t>2000,1:25,16&gt;10,3000,1:25,16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12.</a:t>
            </a:r>
            <a:r>
              <a:rPr lang="ru-RU" sz="1800" b="1" dirty="0"/>
              <a:t> Строки т.</a:t>
            </a:r>
            <a:r>
              <a:rPr lang="ru-RU" sz="1800" b="1" dirty="0" smtClean="0"/>
              <a:t>2000,1:25,17&gt;10,3000,1:25,17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13.</a:t>
            </a:r>
            <a:r>
              <a:rPr lang="ru-RU" sz="1800" b="1" dirty="0"/>
              <a:t> Строки т.</a:t>
            </a:r>
            <a:r>
              <a:rPr lang="ru-RU" sz="1800" b="1" dirty="0" smtClean="0"/>
              <a:t>2000,1:25,18&gt;10,3000,1:25,18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14.</a:t>
            </a:r>
            <a:r>
              <a:rPr lang="ru-RU" sz="1800" b="1" dirty="0"/>
              <a:t> Строки т.</a:t>
            </a:r>
            <a:r>
              <a:rPr lang="ru-RU" sz="1800" b="1" dirty="0" smtClean="0"/>
              <a:t>2000,1:25,19&gt;10,3000,1:25,19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15.</a:t>
            </a:r>
            <a:r>
              <a:rPr lang="ru-RU" sz="1800" b="1" dirty="0"/>
              <a:t> Строки т.</a:t>
            </a:r>
            <a:r>
              <a:rPr lang="ru-RU" sz="1800" b="1" dirty="0" smtClean="0"/>
              <a:t>2000,1:25,20&gt;10,3000,1:25,20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16.</a:t>
            </a:r>
            <a:r>
              <a:rPr lang="ru-RU" sz="1800" b="1" dirty="0"/>
              <a:t> Строки т.</a:t>
            </a:r>
            <a:r>
              <a:rPr lang="ru-RU" sz="1800" b="1" dirty="0" smtClean="0"/>
              <a:t>2000,1:25,21&gt;10,3000,1:25,21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17.</a:t>
            </a:r>
            <a:r>
              <a:rPr lang="ru-RU" sz="1800" b="1" dirty="0"/>
              <a:t> Строки </a:t>
            </a:r>
            <a:r>
              <a:rPr lang="ru-RU" sz="1800" b="1" dirty="0" smtClean="0"/>
              <a:t>т.2000,1:25,12+10,2000,1:25,13&gt;10,3000,1:25,12+10,3000,1:25,13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18.</a:t>
            </a:r>
            <a:r>
              <a:rPr lang="ru-RU" sz="1800" b="1" dirty="0"/>
              <a:t> Строки т.</a:t>
            </a:r>
            <a:r>
              <a:rPr lang="ru-RU" sz="1800" b="1" dirty="0" smtClean="0"/>
              <a:t>2000,3-4-5-6,04:23&gt;10,3000,3-4-5-6,04:23*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7478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AE866-E62F-4071-98FB-0DFD0CC96FE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 err="1" smtClean="0"/>
              <a:t>Внутриформенный</a:t>
            </a:r>
            <a:r>
              <a:rPr lang="ru-RU" sz="1800" b="1" dirty="0" smtClean="0"/>
              <a:t> межтабличный контроли – между тт. 2000 и     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        3000 (продолжение)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/>
              <a:t>1</a:t>
            </a:r>
            <a:r>
              <a:rPr lang="ru-RU" sz="1800" b="1" dirty="0" smtClean="0"/>
              <a:t>9</a:t>
            </a:r>
            <a:r>
              <a:rPr lang="ru-RU" sz="1800" b="1" dirty="0"/>
              <a:t>. Строки т.2000,11-12,04:23&gt;10,3000,11-12,04:23*</a:t>
            </a:r>
          </a:p>
          <a:p>
            <a:pPr marL="0" indent="0">
              <a:buNone/>
            </a:pPr>
            <a:r>
              <a:rPr lang="ru-RU" sz="1800" b="1" dirty="0"/>
              <a:t>20. Строки т.2000,16-17,04:23&gt;10,3000,16-17,04:23*</a:t>
            </a:r>
          </a:p>
          <a:p>
            <a:pPr marL="0" indent="0">
              <a:buNone/>
            </a:pPr>
            <a:r>
              <a:rPr lang="ru-RU" sz="1800" b="1" dirty="0"/>
              <a:t>21. Строки т.2000,18-19,04:23&gt;10,3000,18-19,04:23*</a:t>
            </a:r>
          </a:p>
          <a:p>
            <a:pPr marL="0" indent="0">
              <a:buNone/>
            </a:pPr>
            <a:r>
              <a:rPr lang="ru-RU" sz="1800" b="1" dirty="0"/>
              <a:t>22. Строки т.2000,24-25,04:23&gt;10,3000,24-25,04:23*</a:t>
            </a:r>
          </a:p>
          <a:p>
            <a:pPr marL="0" indent="0">
              <a:buNone/>
            </a:pPr>
            <a:r>
              <a:rPr lang="ru-RU" sz="1800" b="1" dirty="0"/>
              <a:t>23. Строки т.2000,13-14,04:23&gt;10,3000,13-14,04:23*</a:t>
            </a:r>
          </a:p>
          <a:p>
            <a:pPr marL="0" indent="0">
              <a:buNone/>
            </a:pPr>
            <a:r>
              <a:rPr lang="ru-RU" sz="1800" b="1" dirty="0" smtClean="0"/>
              <a:t>24. Строки т.2000,1:25,12&gt;=10,3000,1:25,12</a:t>
            </a:r>
            <a:r>
              <a:rPr lang="ru-RU" sz="1800" b="1" dirty="0"/>
              <a:t>*</a:t>
            </a:r>
          </a:p>
          <a:p>
            <a:pPr marL="0" indent="0">
              <a:buNone/>
            </a:pPr>
            <a:r>
              <a:rPr lang="ru-RU" sz="1800" b="1" dirty="0" smtClean="0"/>
              <a:t>25. </a:t>
            </a:r>
            <a:r>
              <a:rPr lang="ru-RU" sz="1800" b="1" dirty="0"/>
              <a:t>Строки т.</a:t>
            </a:r>
            <a:r>
              <a:rPr lang="ru-RU" sz="1800" b="1" dirty="0" smtClean="0"/>
              <a:t>2000,1:25,13&gt;=10,3000,1:25,13*</a:t>
            </a:r>
          </a:p>
          <a:p>
            <a:pPr marL="0" indent="0">
              <a:buNone/>
            </a:pPr>
            <a:r>
              <a:rPr lang="ru-RU" sz="1800" b="1" dirty="0" smtClean="0"/>
              <a:t>26. </a:t>
            </a:r>
            <a:r>
              <a:rPr lang="ru-RU" sz="1800" b="1" dirty="0"/>
              <a:t>Строки </a:t>
            </a:r>
            <a:r>
              <a:rPr lang="ru-RU" sz="1800" b="1" dirty="0" smtClean="0"/>
              <a:t>т.2000,1:25,22&gt;=10,3000,1:25,22*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 smtClean="0"/>
              <a:t>27. </a:t>
            </a:r>
            <a:r>
              <a:rPr lang="ru-RU" sz="1800" b="1" dirty="0"/>
              <a:t>Строки </a:t>
            </a:r>
            <a:r>
              <a:rPr lang="ru-RU" sz="1800" b="1" dirty="0" smtClean="0"/>
              <a:t>т.2000,1:25,23&gt;=10,3000,1:25,23*…</a:t>
            </a: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38790"/>
            <a:ext cx="74287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980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71500" y="0"/>
            <a:ext cx="8910990" cy="68369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smtClean="0">
                <a:solidFill>
                  <a:srgbClr val="000000"/>
                </a:solidFill>
              </a:rPr>
              <a:t>Ф.36.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Внутриформенный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контроли </a:t>
            </a:r>
            <a:br>
              <a:rPr lang="ru-RU" altLang="ru-RU" sz="2000" b="1" dirty="0" smtClean="0">
                <a:solidFill>
                  <a:srgbClr val="000000"/>
                </a:solidFill>
              </a:rPr>
            </a:br>
            <a:r>
              <a:rPr lang="ru-RU" altLang="ru-RU" sz="2000" b="1" dirty="0" smtClean="0">
                <a:solidFill>
                  <a:srgbClr val="000000"/>
                </a:solidFill>
              </a:rPr>
              <a:t>таблицы 2100 и 2110</a:t>
            </a:r>
            <a:endParaRPr lang="ru-RU" sz="2000" dirty="0" smtClean="0"/>
          </a:p>
        </p:txBody>
      </p:sp>
      <p:sp>
        <p:nvSpPr>
          <p:cNvPr id="71682" name="Объект 2"/>
          <p:cNvSpPr>
            <a:spLocks noGrp="1"/>
          </p:cNvSpPr>
          <p:nvPr>
            <p:ph idx="1"/>
          </p:nvPr>
        </p:nvSpPr>
        <p:spPr>
          <a:xfrm>
            <a:off x="161510" y="683695"/>
            <a:ext cx="8820980" cy="5561530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1.36,2100,1,04:13=36,2100,2+5+7,04:13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2.36,2100,1:7,04&gt;36,2100,1:7,05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3.36,2100,1:7,05</a:t>
            </a:r>
            <a:r>
              <a:rPr lang="ru-RU" sz="2000" b="1" dirty="0">
                <a:solidFill>
                  <a:srgbClr val="000000"/>
                </a:solidFill>
              </a:rPr>
              <a:t>&gt;(36,2100,1:7,06+36,2100,1:7,07)*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4.36,2100,1:7,08&gt;36,2100,1:7,09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5.36,2100,1:7,10</a:t>
            </a:r>
            <a:r>
              <a:rPr lang="ru-RU" sz="2000" b="1" dirty="0">
                <a:solidFill>
                  <a:srgbClr val="000000"/>
                </a:solidFill>
              </a:rPr>
              <a:t>&gt;(36,2100,1:7,11+36,2100,1:7,12)*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6.36,2100,2,04:13&gt;36,2100,3+4,04:13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7.36,2100,1,10&gt;36,2101,1,01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8.36,2100,1:7,10&gt;36,2100,1:7,04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9.36,2100,1:7,12&gt;36,2100,1:7,07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10.36,2100,1:7,11&gt;36,2100,1:7,06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11.36,2100,2-3-4,04&gt;36,2100,2-3-4,05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12.36,2100,2-3-4,05</a:t>
            </a:r>
            <a:r>
              <a:rPr lang="ru-RU" sz="2000" b="1" dirty="0">
                <a:solidFill>
                  <a:srgbClr val="000000"/>
                </a:solidFill>
              </a:rPr>
              <a:t>&gt;(36,2100,2-3-4,06+36,2100,2-3-4,07)*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13.36,2100,2-3-4,08&gt;36,2100,2-3-4,09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14.36,2100,2-3-4,10</a:t>
            </a:r>
            <a:r>
              <a:rPr lang="ru-RU" sz="2000" b="1" dirty="0">
                <a:solidFill>
                  <a:srgbClr val="000000"/>
                </a:solidFill>
              </a:rPr>
              <a:t>&gt;(36,2100,2-3-4,11+36,2100,2-3-4,12)*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15.36,2100,2-3-4,10=36,2100,2-3-4,04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endParaRPr lang="ru-RU" dirty="0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906443-8330-4639-8CD3-EA71574F50F7}" type="slidenum">
              <a:rPr lang="ru-RU" smtClean="0"/>
              <a:pPr/>
              <a:t>39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7031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288" y="115888"/>
            <a:ext cx="8229600" cy="567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b="1" kern="0" smtClean="0">
                <a:solidFill>
                  <a:srgbClr val="000000"/>
                </a:solidFill>
              </a:rPr>
              <a:t>Сеть стационарных психиатрических учреждений</a:t>
            </a:r>
            <a:endParaRPr lang="ru-RU" sz="1800" kern="0" dirty="0" smtClean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268752"/>
              </p:ext>
            </p:extLst>
          </p:nvPr>
        </p:nvGraphicFramePr>
        <p:xfrm>
          <a:off x="71500" y="985838"/>
          <a:ext cx="4783075" cy="525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342335"/>
              </p:ext>
            </p:extLst>
          </p:nvPr>
        </p:nvGraphicFramePr>
        <p:xfrm>
          <a:off x="4694237" y="1133475"/>
          <a:ext cx="4243247" cy="490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3733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71500" y="0"/>
            <a:ext cx="8910990" cy="68369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smtClean="0">
                <a:solidFill>
                  <a:srgbClr val="000000"/>
                </a:solidFill>
              </a:rPr>
              <a:t>Ф.36.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Внутриформенный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контроли </a:t>
            </a:r>
            <a:br>
              <a:rPr lang="ru-RU" altLang="ru-RU" sz="2000" b="1" dirty="0" smtClean="0">
                <a:solidFill>
                  <a:srgbClr val="000000"/>
                </a:solidFill>
              </a:rPr>
            </a:br>
            <a:r>
              <a:rPr lang="ru-RU" altLang="ru-RU" sz="2000" b="1" dirty="0" smtClean="0">
                <a:solidFill>
                  <a:srgbClr val="000000"/>
                </a:solidFill>
              </a:rPr>
              <a:t>таблиц 2100 и 2110 (продолжение)</a:t>
            </a:r>
            <a:endParaRPr lang="ru-RU" sz="2000" dirty="0" smtClean="0"/>
          </a:p>
        </p:txBody>
      </p:sp>
      <p:sp>
        <p:nvSpPr>
          <p:cNvPr id="71682" name="Объект 2"/>
          <p:cNvSpPr>
            <a:spLocks noGrp="1"/>
          </p:cNvSpPr>
          <p:nvPr>
            <p:ph idx="1"/>
          </p:nvPr>
        </p:nvSpPr>
        <p:spPr>
          <a:xfrm>
            <a:off x="161510" y="683695"/>
            <a:ext cx="8820980" cy="5561530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16.36,2100,2-3-4,11&gt;36,2100,2-3-4,06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17.36,2100,2-3-4,12&gt;36,2100,2-3-4,07*</a:t>
            </a:r>
          </a:p>
          <a:p>
            <a:pPr marL="0" indent="0">
              <a:buFontTx/>
              <a:buNone/>
            </a:pPr>
            <a:r>
              <a:rPr lang="ru-RU" sz="2000" b="1" dirty="0" err="1" smtClean="0">
                <a:solidFill>
                  <a:srgbClr val="000000"/>
                </a:solidFill>
              </a:rPr>
              <a:t>Внутритабличные</a:t>
            </a:r>
            <a:r>
              <a:rPr lang="ru-RU" sz="2000" b="1" dirty="0" smtClean="0">
                <a:solidFill>
                  <a:srgbClr val="000000"/>
                </a:solidFill>
              </a:rPr>
              <a:t> контроли т. 2110 – аналогичные</a:t>
            </a:r>
          </a:p>
          <a:p>
            <a:pPr marL="0" indent="0">
              <a:buFontTx/>
              <a:buNone/>
            </a:pPr>
            <a:endParaRPr lang="ru-RU" sz="2000" b="1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ru-RU" sz="2000" b="1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ru-RU" sz="2000" b="1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ru-RU" dirty="0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906443-8330-4639-8CD3-EA71574F50F7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1500" y="0"/>
            <a:ext cx="8910990" cy="6836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kern="0" dirty="0" smtClean="0">
                <a:solidFill>
                  <a:srgbClr val="000000"/>
                </a:solidFill>
              </a:rPr>
              <a:t>Ф.36. </a:t>
            </a:r>
            <a:r>
              <a:rPr lang="ru-RU" altLang="ru-RU" sz="2000" b="1" kern="0" dirty="0" err="1" smtClean="0">
                <a:solidFill>
                  <a:srgbClr val="000000"/>
                </a:solidFill>
              </a:rPr>
              <a:t>Внутриформенный</a:t>
            </a:r>
            <a:r>
              <a:rPr lang="ru-RU" altLang="ru-RU" sz="2000" b="1" kern="0" dirty="0" smtClean="0">
                <a:solidFill>
                  <a:srgbClr val="000000"/>
                </a:solidFill>
              </a:rPr>
              <a:t> </a:t>
            </a:r>
            <a:r>
              <a:rPr lang="ru-RU" altLang="ru-RU" sz="2000" b="1" kern="0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altLang="ru-RU" sz="2000" b="1" kern="0" dirty="0" smtClean="0">
                <a:solidFill>
                  <a:srgbClr val="000000"/>
                </a:solidFill>
              </a:rPr>
              <a:t> контроли </a:t>
            </a:r>
            <a:br>
              <a:rPr lang="ru-RU" altLang="ru-RU" sz="2000" b="1" kern="0" dirty="0" smtClean="0">
                <a:solidFill>
                  <a:srgbClr val="000000"/>
                </a:solidFill>
              </a:rPr>
            </a:br>
            <a:r>
              <a:rPr lang="ru-RU" altLang="ru-RU" sz="2000" b="1" kern="0" dirty="0" smtClean="0">
                <a:solidFill>
                  <a:srgbClr val="000000"/>
                </a:solidFill>
              </a:rPr>
              <a:t>таблиц 2180</a:t>
            </a:r>
            <a:endParaRPr lang="ru-RU" sz="2000" kern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1530" y="953725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1.!!! 36,2180,1,04:09</a:t>
            </a:r>
            <a:r>
              <a:rPr lang="ru-RU" sz="1800" b="1" dirty="0">
                <a:solidFill>
                  <a:srgbClr val="FF0000"/>
                </a:solidFill>
              </a:rPr>
              <a:t>&gt;</a:t>
            </a:r>
            <a:r>
              <a:rPr lang="ru-RU" sz="1800" b="1" dirty="0"/>
              <a:t>(36,2180,2,04:09+36,2180,6,04:09)*</a:t>
            </a:r>
          </a:p>
          <a:p>
            <a:r>
              <a:rPr lang="ru-RU" sz="1800" b="1" dirty="0" smtClean="0"/>
              <a:t>2.36,2180,1:6,04</a:t>
            </a:r>
            <a:r>
              <a:rPr lang="ru-RU" sz="1800" b="1" dirty="0"/>
              <a:t>&gt;(36,2180,1:6,05+36,2180,1:6,06)*</a:t>
            </a:r>
          </a:p>
          <a:p>
            <a:r>
              <a:rPr lang="ru-RU" sz="1800" b="1" dirty="0" smtClean="0"/>
              <a:t>3.36,2180,1:6,07&gt;36,2180,1:6,04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4.36,2180,1-2-6,07&gt;36,2180,1-2-6,04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5.36,2180,1-2-6,04</a:t>
            </a:r>
            <a:r>
              <a:rPr lang="ru-RU" sz="1800" b="1" dirty="0"/>
              <a:t>&gt;(36,2180,1-2-6,05+36,2180,1-2-6,06)*</a:t>
            </a:r>
          </a:p>
          <a:p>
            <a:r>
              <a:rPr lang="ru-RU" sz="1800" b="1" dirty="0" smtClean="0"/>
              <a:t>6.36,2180,1-2-6,07</a:t>
            </a:r>
            <a:r>
              <a:rPr lang="ru-RU" sz="1800" b="1" dirty="0"/>
              <a:t>&gt;(36,2180,1-2-6,08+36,2180,1-2-6,09)*</a:t>
            </a:r>
          </a:p>
          <a:p>
            <a:r>
              <a:rPr lang="ru-RU" sz="1800" b="1" dirty="0" smtClean="0"/>
              <a:t>7.36,2180,1,07&gt;36,2190,1,01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8.36,2180,1,07</a:t>
            </a:r>
            <a:r>
              <a:rPr lang="ru-RU" sz="1800" b="1" dirty="0"/>
              <a:t>&gt;(36,2190,1,02+36,2190,1,03+36,2190,1,04)*</a:t>
            </a:r>
          </a:p>
          <a:p>
            <a:r>
              <a:rPr lang="ru-RU" sz="1800" b="1" dirty="0" smtClean="0"/>
              <a:t>9.36,2180,1:7,07</a:t>
            </a:r>
            <a:r>
              <a:rPr lang="ru-RU" sz="1800" b="1" dirty="0"/>
              <a:t>&gt;(36,2180,1:7,08+36,2180,1:7,09)*</a:t>
            </a:r>
          </a:p>
          <a:p>
            <a:r>
              <a:rPr lang="ru-RU" sz="1800" b="1" dirty="0" smtClean="0"/>
              <a:t>10.36,2180,3,04:09&gt;36,2180,4,04:09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11.36,2180,1:6,08&gt;36,2180,1:6,05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12.36,2180,1:6,09&gt;36,2180,1:6,06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13.36,2180,1-2-6,04:09&gt;36,2180,3,04:09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14.36,2180,1-2-6,04:09&gt;36,2180,5,04:09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15.36,2180,1,04&gt;36,2181,1,01</a:t>
            </a:r>
            <a:r>
              <a:rPr lang="ru-RU" sz="18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69241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>
          <a:xfrm>
            <a:off x="457200" y="53625"/>
            <a:ext cx="8229600" cy="31503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>
                <a:solidFill>
                  <a:srgbClr val="000000"/>
                </a:solidFill>
              </a:rPr>
              <a:t>Внутритабличные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контроли таблицы 2300</a:t>
            </a:r>
            <a:endParaRPr lang="ru-RU" sz="2000" dirty="0" smtClean="0"/>
          </a:p>
        </p:txBody>
      </p:sp>
      <p:sp>
        <p:nvSpPr>
          <p:cNvPr id="73730" name="Объект 2"/>
          <p:cNvSpPr>
            <a:spLocks noGrp="1"/>
          </p:cNvSpPr>
          <p:nvPr>
            <p:ph idx="1"/>
          </p:nvPr>
        </p:nvSpPr>
        <p:spPr>
          <a:xfrm>
            <a:off x="116505" y="593684"/>
            <a:ext cx="8820980" cy="5715635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Проверки данных проходят во всем строкам и графам, включая расчетные.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1.36,2300,1,04:14=36,2300,2+14+22,04:14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2.36,2300,2,04:14=36,2300,3+6П10+12,04:14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3.36,2300,3,04:14&gt;36,2300,4+5,04:14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4.36,2300,12,04:14&gt;36,2300,13,04:14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5.36,2300,14,04:14=36,2300,15+16+18+19+21,04:14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6.36,2300,16,04:14</a:t>
            </a:r>
            <a:r>
              <a:rPr lang="ru-RU" sz="2000" b="1" dirty="0">
                <a:solidFill>
                  <a:srgbClr val="000000"/>
                </a:solidFill>
              </a:rPr>
              <a:t>&gt;=36,2300,17,04:14*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7.36,2300,19,04:14&gt;36,2300,20,04:14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8.36,2300,23,04:14</a:t>
            </a:r>
            <a:r>
              <a:rPr lang="ru-RU" sz="2000" b="1" dirty="0">
                <a:solidFill>
                  <a:srgbClr val="000000"/>
                </a:solidFill>
              </a:rPr>
              <a:t>&gt;=</a:t>
            </a:r>
            <a:r>
              <a:rPr lang="ru-RU" sz="2000" b="1" dirty="0" smtClean="0">
                <a:solidFill>
                  <a:srgbClr val="000000"/>
                </a:solidFill>
              </a:rPr>
              <a:t>36,2300,24+26,04:14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9.36,2300,1:26,04</a:t>
            </a:r>
            <a:r>
              <a:rPr lang="ru-RU" sz="2000" b="1" dirty="0">
                <a:solidFill>
                  <a:srgbClr val="000000"/>
                </a:solidFill>
              </a:rPr>
              <a:t>&gt;(</a:t>
            </a:r>
            <a:r>
              <a:rPr lang="ru-RU" sz="2000" b="1" dirty="0" smtClean="0">
                <a:solidFill>
                  <a:srgbClr val="000000"/>
                </a:solidFill>
              </a:rPr>
              <a:t>36,2300,1:26,05+36,2300,1:26,06</a:t>
            </a:r>
            <a:r>
              <a:rPr lang="ru-RU" sz="2000" b="1" dirty="0">
                <a:solidFill>
                  <a:srgbClr val="000000"/>
                </a:solidFill>
              </a:rPr>
              <a:t>)*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10.36,2300,1:26,04</a:t>
            </a:r>
            <a:r>
              <a:rPr lang="ru-RU" sz="2000" b="1" dirty="0">
                <a:solidFill>
                  <a:srgbClr val="000000"/>
                </a:solidFill>
              </a:rPr>
              <a:t>&gt;=</a:t>
            </a:r>
            <a:r>
              <a:rPr lang="ru-RU" sz="2000" b="1" dirty="0" smtClean="0">
                <a:solidFill>
                  <a:srgbClr val="000000"/>
                </a:solidFill>
              </a:rPr>
              <a:t>36,2300,1:26,07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11.36,2300,1:26,07&gt;36,2300,1:26,08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12.36,2300,1+23+26,10&gt;36,2310,1,01</a:t>
            </a:r>
            <a:r>
              <a:rPr lang="ru-RU" sz="2000" b="1" dirty="0">
                <a:solidFill>
                  <a:srgbClr val="000000"/>
                </a:solidFill>
              </a:rPr>
              <a:t>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13.36,2300,1+23+26,09</a:t>
            </a:r>
            <a:r>
              <a:rPr lang="ru-RU" sz="2000" b="1" dirty="0">
                <a:solidFill>
                  <a:srgbClr val="000000"/>
                </a:solidFill>
              </a:rPr>
              <a:t>=(36,2310,1,02+36,2310,1,03+36,2310,1,05)*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14.36,2300,1+23+25,09=36,2310,1,06*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CACCCD-10A5-456F-8795-B62004BCDC0E}" type="slidenum">
              <a:rPr lang="ru-RU" smtClean="0"/>
              <a:pPr/>
              <a:t>42</a:t>
            </a:fld>
            <a:endParaRPr lang="ru-RU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5" y="394692"/>
            <a:ext cx="868596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15.36,2300,1+23+26,10</a:t>
            </a:r>
            <a:r>
              <a:rPr lang="ru-RU" sz="1800" b="1" dirty="0"/>
              <a:t>&gt;(36,2320,1,04+36,2320,1,05)*</a:t>
            </a:r>
          </a:p>
          <a:p>
            <a:r>
              <a:rPr lang="ru-RU" sz="1800" b="1" dirty="0" smtClean="0"/>
              <a:t>16.36,2300,1+23+26,10</a:t>
            </a:r>
            <a:r>
              <a:rPr lang="ru-RU" sz="1800" b="1" dirty="0"/>
              <a:t>&gt;(36,2320,1,06+36,2320,1,08)*</a:t>
            </a:r>
          </a:p>
          <a:p>
            <a:r>
              <a:rPr lang="ru-RU" sz="1800" b="1" dirty="0" smtClean="0"/>
              <a:t>17.36,2300,1+23+26,11</a:t>
            </a:r>
            <a:r>
              <a:rPr lang="ru-RU" sz="1800" b="1" dirty="0"/>
              <a:t>&gt;(36,2320,1,07+36,2320,1,09)*</a:t>
            </a:r>
          </a:p>
          <a:p>
            <a:r>
              <a:rPr lang="ru-RU" sz="1800" b="1" dirty="0" smtClean="0"/>
              <a:t>18.36,2300,1:26,04&gt;36,2300,1:25,09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19.36,2300,1+23+26,12&gt;36,2340,1,01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20.36,2300,1+23+26,10&gt;36,2320,1,10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21.36,2300,1+23+26,12</a:t>
            </a:r>
            <a:r>
              <a:rPr lang="ru-RU" sz="1800" b="1" dirty="0"/>
              <a:t>&gt;(</a:t>
            </a:r>
            <a:r>
              <a:rPr lang="ru-RU" sz="1800" b="1" dirty="0" smtClean="0"/>
              <a:t>36,2300,1+23+26,13+36,2300,1+23+26,14</a:t>
            </a:r>
            <a:r>
              <a:rPr lang="ru-RU" sz="1800" b="1" dirty="0"/>
              <a:t>)*</a:t>
            </a:r>
          </a:p>
          <a:p>
            <a:r>
              <a:rPr lang="ru-RU" sz="1800" b="1" dirty="0" smtClean="0"/>
              <a:t>22.36,2300,1+23+26,10&gt;36,2320,1,02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23.36,2300,1:26,12</a:t>
            </a:r>
            <a:r>
              <a:rPr lang="ru-RU" sz="1800" b="1" dirty="0"/>
              <a:t>&gt;(</a:t>
            </a:r>
            <a:r>
              <a:rPr lang="ru-RU" sz="1800" b="1" dirty="0" smtClean="0"/>
              <a:t>36,2300,1:26,13+36,2300,1:26,14)*</a:t>
            </a:r>
          </a:p>
          <a:p>
            <a:r>
              <a:rPr lang="ru-RU" sz="1800" b="1" dirty="0" smtClean="0"/>
              <a:t>24.36,2300,19,04:14&gt;36,2300,20,04:14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25.36,2300,1,04&gt;36,2301,1,01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26.(36,2300,1,04+36,2300,1,07</a:t>
            </a:r>
            <a:r>
              <a:rPr lang="ru-RU" sz="1800" b="1" dirty="0"/>
              <a:t>)&gt;36,2301,1,02</a:t>
            </a:r>
            <a:r>
              <a:rPr lang="ru-RU" sz="1800" b="1" dirty="0" smtClean="0"/>
              <a:t>*</a:t>
            </a:r>
          </a:p>
          <a:p>
            <a:r>
              <a:rPr lang="ru-RU" sz="1800" b="1" dirty="0" smtClean="0"/>
              <a:t>Контроли по расчетным строкам и графам</a:t>
            </a:r>
            <a:endParaRPr lang="ru-RU" sz="1800" b="1" dirty="0" smtClean="0"/>
          </a:p>
          <a:p>
            <a:r>
              <a:rPr lang="ru-RU" sz="1800" b="1" dirty="0" smtClean="0"/>
              <a:t>27.36,2300,3-4-5,4:14</a:t>
            </a:r>
            <a:r>
              <a:rPr lang="ru-RU" sz="1800" b="1" dirty="0"/>
              <a:t>&gt;="0"*</a:t>
            </a:r>
          </a:p>
          <a:p>
            <a:r>
              <a:rPr lang="ru-RU" sz="1800" b="1" dirty="0" smtClean="0"/>
              <a:t>28.36,2300,10-11,04:14</a:t>
            </a:r>
            <a:r>
              <a:rPr lang="ru-RU" sz="1800" b="1" dirty="0"/>
              <a:t>&gt;="0"*</a:t>
            </a:r>
          </a:p>
          <a:p>
            <a:r>
              <a:rPr lang="ru-RU" sz="1800" b="1" dirty="0" smtClean="0"/>
              <a:t>29.36,2300,10-11,04:14</a:t>
            </a:r>
            <a:r>
              <a:rPr lang="ru-RU" sz="1800" b="1" dirty="0"/>
              <a:t>&gt;="0"*</a:t>
            </a:r>
          </a:p>
          <a:p>
            <a:r>
              <a:rPr lang="ru-RU" sz="1800" b="1" dirty="0" smtClean="0"/>
              <a:t>30.36,2300,12-13,04:14</a:t>
            </a:r>
            <a:r>
              <a:rPr lang="ru-RU" sz="1800" b="1" dirty="0"/>
              <a:t>&gt;="0"*</a:t>
            </a:r>
          </a:p>
          <a:p>
            <a:r>
              <a:rPr lang="ru-RU" sz="1800" b="1" dirty="0" smtClean="0"/>
              <a:t>31.36,2300,16-17,04:14</a:t>
            </a:r>
            <a:r>
              <a:rPr lang="ru-RU" sz="1800" b="1" dirty="0"/>
              <a:t>&gt;="0"*</a:t>
            </a:r>
          </a:p>
          <a:p>
            <a:r>
              <a:rPr lang="ru-RU" sz="1800" b="1" dirty="0" smtClean="0"/>
              <a:t>32.36,2300,19-20,04:14</a:t>
            </a:r>
            <a:r>
              <a:rPr lang="ru-RU" sz="1800" b="1" dirty="0"/>
              <a:t>&gt;="0"*</a:t>
            </a:r>
          </a:p>
          <a:p>
            <a:r>
              <a:rPr lang="ru-RU" sz="1800" b="1" dirty="0" smtClean="0"/>
              <a:t>33.36,2300,23-24-25,04:14</a:t>
            </a:r>
            <a:r>
              <a:rPr lang="ru-RU" sz="1800" b="1" dirty="0"/>
              <a:t>&gt;="0"*</a:t>
            </a:r>
          </a:p>
          <a:p>
            <a:endParaRPr lang="ru-RU" sz="1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"/>
            <a:ext cx="8229600" cy="413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kern="0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altLang="ru-RU" sz="2000" b="1" kern="0" dirty="0" smtClean="0">
                <a:solidFill>
                  <a:srgbClr val="000000"/>
                </a:solidFill>
              </a:rPr>
              <a:t> контроль таблицы 2300 (продолжение)</a:t>
            </a:r>
            <a:endParaRPr lang="ru-RU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070456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"/>
            <a:ext cx="8229600" cy="413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kern="0" dirty="0" err="1" smtClean="0">
                <a:solidFill>
                  <a:srgbClr val="000000"/>
                </a:solidFill>
              </a:rPr>
              <a:t>Внутритабличный</a:t>
            </a:r>
            <a:r>
              <a:rPr lang="ru-RU" altLang="ru-RU" sz="2000" b="1" kern="0" dirty="0" smtClean="0">
                <a:solidFill>
                  <a:srgbClr val="000000"/>
                </a:solidFill>
              </a:rPr>
              <a:t> контроль таблицы 2300 (продолжение)</a:t>
            </a:r>
            <a:endParaRPr lang="ru-RU" sz="2000" kern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1509" y="593685"/>
            <a:ext cx="88659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34.(36,2300,1:26,04-36,2300,1:26,05-36,2300,1:26,06)&gt;="0"*</a:t>
            </a:r>
          </a:p>
          <a:p>
            <a:r>
              <a:rPr lang="ru-RU" b="1" dirty="0"/>
              <a:t>35.(36,2300,1:26,07-36,2300,1:26,08)&gt;="0</a:t>
            </a:r>
            <a:r>
              <a:rPr lang="ru-RU" b="1" dirty="0" smtClean="0"/>
              <a:t>"*</a:t>
            </a:r>
          </a:p>
          <a:p>
            <a:r>
              <a:rPr lang="ru-RU" b="1" dirty="0" smtClean="0"/>
              <a:t>36.(36,2300,3-4-5,04-36,2300,3-4-5,07</a:t>
            </a:r>
            <a:r>
              <a:rPr lang="ru-RU" b="1" dirty="0"/>
              <a:t>)&gt;="0"*</a:t>
            </a:r>
          </a:p>
          <a:p>
            <a:r>
              <a:rPr lang="ru-RU" b="1" dirty="0" smtClean="0"/>
              <a:t>37.(36,2300,10-11,04-36,2300,10-11,07</a:t>
            </a:r>
            <a:r>
              <a:rPr lang="ru-RU" b="1" dirty="0"/>
              <a:t>)&gt;="0"*</a:t>
            </a:r>
          </a:p>
          <a:p>
            <a:r>
              <a:rPr lang="ru-RU" b="1" dirty="0" smtClean="0"/>
              <a:t>38.(36,2300,12-13,04-36,2300,12-13,07</a:t>
            </a:r>
            <a:r>
              <a:rPr lang="ru-RU" b="1" dirty="0"/>
              <a:t>)&gt;="0"*</a:t>
            </a:r>
          </a:p>
          <a:p>
            <a:r>
              <a:rPr lang="ru-RU" b="1" dirty="0" smtClean="0"/>
              <a:t>39.(36,2300,16-17,04-36,2300,16-17,07</a:t>
            </a:r>
            <a:r>
              <a:rPr lang="ru-RU" b="1" dirty="0"/>
              <a:t>)&gt;="0"*</a:t>
            </a:r>
          </a:p>
          <a:p>
            <a:r>
              <a:rPr lang="ru-RU" b="1" dirty="0" smtClean="0"/>
              <a:t>40.(36,2300,19-20,04-36,2300,19-20,07</a:t>
            </a:r>
            <a:r>
              <a:rPr lang="ru-RU" b="1" dirty="0"/>
              <a:t>)&gt;="0"*</a:t>
            </a:r>
          </a:p>
          <a:p>
            <a:r>
              <a:rPr lang="ru-RU" b="1" dirty="0" smtClean="0"/>
              <a:t>41.(36,2300,23-24-25,04-36,2300,23-24-25,07</a:t>
            </a:r>
            <a:r>
              <a:rPr lang="ru-RU" b="1" dirty="0"/>
              <a:t>)&gt;="0"*</a:t>
            </a:r>
          </a:p>
          <a:p>
            <a:r>
              <a:rPr lang="ru-RU" b="1" dirty="0" smtClean="0"/>
              <a:t>42.(36,2300,23-24-25,12-36,2300,23-24-25,13-36,2300,23-24-25,14</a:t>
            </a:r>
            <a:r>
              <a:rPr lang="ru-RU" b="1" dirty="0"/>
              <a:t>)&gt;="0"*</a:t>
            </a:r>
          </a:p>
          <a:p>
            <a:r>
              <a:rPr lang="ru-RU" b="1" dirty="0" smtClean="0"/>
              <a:t>43.(</a:t>
            </a:r>
            <a:r>
              <a:rPr lang="ru-RU" b="1" dirty="0"/>
              <a:t>36,2300,1:26,12-36,2300,1:26,13-36,2300,1:26,14)&gt;="0</a:t>
            </a:r>
            <a:r>
              <a:rPr lang="ru-RU" b="1" dirty="0" smtClean="0"/>
              <a:t>"*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2484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36866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/>
              <a:t>Межформенный</a:t>
            </a:r>
            <a:r>
              <a:rPr lang="ru-RU" altLang="ru-RU" sz="2000" b="1" dirty="0" smtClean="0"/>
              <a:t> контроль – формы 10 и 36</a:t>
            </a:r>
            <a:endParaRPr lang="ru-RU" sz="2000" b="1" dirty="0" smtClean="0"/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510" y="458670"/>
            <a:ext cx="8730970" cy="5940660"/>
          </a:xfrm>
          <a:solidFill>
            <a:schemeClr val="bg1"/>
          </a:solidFill>
        </p:spPr>
        <p:txBody>
          <a:bodyPr/>
          <a:lstStyle/>
          <a:p>
            <a:pPr>
              <a:buFontTx/>
              <a:buAutoNum type="arabicPeriod"/>
            </a:pPr>
            <a:r>
              <a:rPr lang="ru-RU" sz="1800" b="1" dirty="0" smtClean="0">
                <a:solidFill>
                  <a:srgbClr val="000000"/>
                </a:solidFill>
              </a:rPr>
              <a:t>!!! Число состоящих под наблюдением на конец года (гр. 10) и снятых с наблюдения (гр. 8) тт.2100 и 2110 ф. 36 больше числа зарегистрированных всего т. 2000 ф.10 – проверка по строкам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 </a:t>
            </a:r>
            <a:r>
              <a:rPr lang="ru-RU" sz="1800" b="1" dirty="0" smtClean="0">
                <a:solidFill>
                  <a:srgbClr val="000000"/>
                </a:solidFill>
              </a:rPr>
              <a:t>36,2100,</a:t>
            </a:r>
            <a:r>
              <a:rPr lang="ru-RU" sz="1800" b="1" dirty="0" smtClean="0">
                <a:solidFill>
                  <a:srgbClr val="FF0000"/>
                </a:solidFill>
              </a:rPr>
              <a:t>1</a:t>
            </a:r>
            <a:r>
              <a:rPr lang="ru-RU" sz="1800" b="1" dirty="0" smtClean="0">
                <a:solidFill>
                  <a:srgbClr val="000000"/>
                </a:solidFill>
              </a:rPr>
              <a:t>,08+36,2100,</a:t>
            </a:r>
            <a:r>
              <a:rPr lang="ru-RU" sz="1800" b="1" dirty="0" smtClean="0">
                <a:solidFill>
                  <a:srgbClr val="FF0000"/>
                </a:solidFill>
              </a:rPr>
              <a:t>1</a:t>
            </a:r>
            <a:r>
              <a:rPr lang="ru-RU" sz="1800" b="1" dirty="0" smtClean="0">
                <a:solidFill>
                  <a:srgbClr val="000000"/>
                </a:solidFill>
              </a:rPr>
              <a:t>,10+36,2110,</a:t>
            </a:r>
            <a:r>
              <a:rPr lang="ru-RU" sz="1800" b="1" dirty="0" smtClean="0">
                <a:solidFill>
                  <a:srgbClr val="FF0000"/>
                </a:solidFill>
              </a:rPr>
              <a:t>1</a:t>
            </a:r>
            <a:r>
              <a:rPr lang="ru-RU" sz="1800" b="1" dirty="0" smtClean="0">
                <a:solidFill>
                  <a:srgbClr val="000000"/>
                </a:solidFill>
              </a:rPr>
              <a:t>,08+36,2110,</a:t>
            </a:r>
            <a:r>
              <a:rPr lang="ru-RU" sz="1800" b="1" dirty="0" smtClean="0">
                <a:solidFill>
                  <a:srgbClr val="FF0000"/>
                </a:solidFill>
              </a:rPr>
              <a:t>1</a:t>
            </a:r>
            <a:r>
              <a:rPr lang="ru-RU" sz="1800" b="1" dirty="0" smtClean="0">
                <a:solidFill>
                  <a:srgbClr val="000000"/>
                </a:solidFill>
              </a:rPr>
              <a:t>,10&gt;=</a:t>
            </a:r>
            <a:r>
              <a:rPr lang="ru-RU" sz="1800" b="1" dirty="0">
                <a:solidFill>
                  <a:srgbClr val="000000"/>
                </a:solidFill>
              </a:rPr>
              <a:t>10,2000,</a:t>
            </a:r>
            <a:r>
              <a:rPr lang="ru-RU" sz="1800" b="1" dirty="0">
                <a:solidFill>
                  <a:srgbClr val="FF0000"/>
                </a:solidFill>
              </a:rPr>
              <a:t>1</a:t>
            </a:r>
            <a:r>
              <a:rPr lang="ru-RU" sz="1800" b="1" dirty="0">
                <a:solidFill>
                  <a:srgbClr val="000000"/>
                </a:solidFill>
              </a:rPr>
              <a:t>,04*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 </a:t>
            </a:r>
            <a:r>
              <a:rPr lang="ru-RU" sz="1800" b="1" dirty="0" smtClean="0">
                <a:solidFill>
                  <a:srgbClr val="000000"/>
                </a:solidFill>
              </a:rPr>
              <a:t>36,2100,</a:t>
            </a:r>
            <a:r>
              <a:rPr lang="ru-RU" sz="1800" b="1" dirty="0" smtClean="0">
                <a:solidFill>
                  <a:srgbClr val="FF0000"/>
                </a:solidFill>
              </a:rPr>
              <a:t>2</a:t>
            </a:r>
            <a:r>
              <a:rPr lang="ru-RU" sz="1800" b="1" dirty="0" smtClean="0">
                <a:solidFill>
                  <a:srgbClr val="000000"/>
                </a:solidFill>
              </a:rPr>
              <a:t>,08+36,2100,</a:t>
            </a:r>
            <a:r>
              <a:rPr lang="ru-RU" sz="1800" b="1" dirty="0" smtClean="0">
                <a:solidFill>
                  <a:srgbClr val="FF0000"/>
                </a:solidFill>
              </a:rPr>
              <a:t>2</a:t>
            </a:r>
            <a:r>
              <a:rPr lang="ru-RU" sz="1800" b="1" dirty="0" smtClean="0">
                <a:solidFill>
                  <a:srgbClr val="000000"/>
                </a:solidFill>
              </a:rPr>
              <a:t>,10+36,2110,</a:t>
            </a:r>
            <a:r>
              <a:rPr lang="ru-RU" sz="1800" b="1" dirty="0" smtClean="0">
                <a:solidFill>
                  <a:srgbClr val="FF0000"/>
                </a:solidFill>
              </a:rPr>
              <a:t>2</a:t>
            </a:r>
            <a:r>
              <a:rPr lang="ru-RU" sz="1800" b="1" dirty="0" smtClean="0">
                <a:solidFill>
                  <a:srgbClr val="000000"/>
                </a:solidFill>
              </a:rPr>
              <a:t>,08+36,2110,</a:t>
            </a:r>
            <a:r>
              <a:rPr lang="ru-RU" sz="1800" b="1" dirty="0" smtClean="0">
                <a:solidFill>
                  <a:srgbClr val="FF0000"/>
                </a:solidFill>
              </a:rPr>
              <a:t>2</a:t>
            </a:r>
            <a:r>
              <a:rPr lang="ru-RU" sz="1800" b="1" dirty="0">
                <a:solidFill>
                  <a:srgbClr val="000000"/>
                </a:solidFill>
              </a:rPr>
              <a:t>,10&gt;=</a:t>
            </a:r>
            <a:r>
              <a:rPr lang="ru-RU" sz="1800" b="1" dirty="0">
                <a:solidFill>
                  <a:srgbClr val="000000"/>
                </a:solidFill>
              </a:rPr>
              <a:t>10,2000,</a:t>
            </a:r>
            <a:r>
              <a:rPr lang="ru-RU" sz="1800" b="1" dirty="0">
                <a:solidFill>
                  <a:srgbClr val="FF0000"/>
                </a:solidFill>
              </a:rPr>
              <a:t>2</a:t>
            </a:r>
            <a:r>
              <a:rPr lang="ru-RU" sz="1800" b="1" dirty="0">
                <a:solidFill>
                  <a:srgbClr val="000000"/>
                </a:solidFill>
              </a:rPr>
              <a:t>,04*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 </a:t>
            </a:r>
            <a:r>
              <a:rPr lang="ru-RU" sz="1800" b="1" dirty="0" smtClean="0">
                <a:solidFill>
                  <a:srgbClr val="000000"/>
                </a:solidFill>
              </a:rPr>
              <a:t>36,2100,</a:t>
            </a:r>
            <a:r>
              <a:rPr lang="ru-RU" sz="1800" b="1" dirty="0" smtClean="0">
                <a:solidFill>
                  <a:srgbClr val="FF0000"/>
                </a:solidFill>
              </a:rPr>
              <a:t>3</a:t>
            </a:r>
            <a:r>
              <a:rPr lang="ru-RU" sz="1800" b="1" dirty="0" smtClean="0">
                <a:solidFill>
                  <a:srgbClr val="000000"/>
                </a:solidFill>
              </a:rPr>
              <a:t>,08+36,2100,</a:t>
            </a:r>
            <a:r>
              <a:rPr lang="ru-RU" sz="1800" b="1" dirty="0" smtClean="0">
                <a:solidFill>
                  <a:srgbClr val="FF0000"/>
                </a:solidFill>
              </a:rPr>
              <a:t>3</a:t>
            </a:r>
            <a:r>
              <a:rPr lang="ru-RU" sz="1800" b="1" dirty="0" smtClean="0">
                <a:solidFill>
                  <a:srgbClr val="000000"/>
                </a:solidFill>
              </a:rPr>
              <a:t>,10+36,2110,</a:t>
            </a:r>
            <a:r>
              <a:rPr lang="ru-RU" sz="1800" b="1" dirty="0" smtClean="0">
                <a:solidFill>
                  <a:srgbClr val="FF0000"/>
                </a:solidFill>
              </a:rPr>
              <a:t>3</a:t>
            </a:r>
            <a:r>
              <a:rPr lang="ru-RU" sz="1800" b="1" dirty="0" smtClean="0">
                <a:solidFill>
                  <a:srgbClr val="000000"/>
                </a:solidFill>
              </a:rPr>
              <a:t>,08+36,2110,</a:t>
            </a:r>
            <a:r>
              <a:rPr lang="ru-RU" sz="1800" b="1" dirty="0" smtClean="0">
                <a:solidFill>
                  <a:srgbClr val="FF0000"/>
                </a:solidFill>
              </a:rPr>
              <a:t>3</a:t>
            </a:r>
            <a:r>
              <a:rPr lang="ru-RU" sz="1800" b="1" dirty="0">
                <a:solidFill>
                  <a:srgbClr val="000000"/>
                </a:solidFill>
              </a:rPr>
              <a:t>,10&gt;=</a:t>
            </a:r>
            <a:r>
              <a:rPr lang="ru-RU" sz="1800" b="1" dirty="0">
                <a:solidFill>
                  <a:srgbClr val="000000"/>
                </a:solidFill>
              </a:rPr>
              <a:t>10,2000,</a:t>
            </a:r>
            <a:r>
              <a:rPr lang="ru-RU" sz="1800" b="1" dirty="0">
                <a:solidFill>
                  <a:srgbClr val="FF0000"/>
                </a:solidFill>
              </a:rPr>
              <a:t>7+8+9</a:t>
            </a:r>
            <a:r>
              <a:rPr lang="ru-RU" sz="1800" b="1" dirty="0">
                <a:solidFill>
                  <a:srgbClr val="000000"/>
                </a:solidFill>
              </a:rPr>
              <a:t>,04*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 </a:t>
            </a:r>
            <a:r>
              <a:rPr lang="ru-RU" sz="1800" b="1" dirty="0" smtClean="0">
                <a:solidFill>
                  <a:srgbClr val="000000"/>
                </a:solidFill>
              </a:rPr>
              <a:t>36,2100,</a:t>
            </a:r>
            <a:r>
              <a:rPr lang="ru-RU" sz="1800" b="1" dirty="0" smtClean="0">
                <a:solidFill>
                  <a:srgbClr val="FF0000"/>
                </a:solidFill>
              </a:rPr>
              <a:t>5</a:t>
            </a:r>
            <a:r>
              <a:rPr lang="ru-RU" sz="1800" b="1" dirty="0" smtClean="0">
                <a:solidFill>
                  <a:srgbClr val="000000"/>
                </a:solidFill>
              </a:rPr>
              <a:t>,08+36,2100,</a:t>
            </a:r>
            <a:r>
              <a:rPr lang="ru-RU" sz="1800" b="1" dirty="0" smtClean="0">
                <a:solidFill>
                  <a:srgbClr val="FF0000"/>
                </a:solidFill>
              </a:rPr>
              <a:t>5</a:t>
            </a:r>
            <a:r>
              <a:rPr lang="ru-RU" sz="1800" b="1" dirty="0" smtClean="0">
                <a:solidFill>
                  <a:srgbClr val="000000"/>
                </a:solidFill>
              </a:rPr>
              <a:t>,10+36,2110,</a:t>
            </a:r>
            <a:r>
              <a:rPr lang="ru-RU" sz="1800" b="1" dirty="0" smtClean="0">
                <a:solidFill>
                  <a:srgbClr val="FF0000"/>
                </a:solidFill>
              </a:rPr>
              <a:t>5</a:t>
            </a:r>
            <a:r>
              <a:rPr lang="ru-RU" sz="1800" b="1" dirty="0" smtClean="0">
                <a:solidFill>
                  <a:srgbClr val="000000"/>
                </a:solidFill>
              </a:rPr>
              <a:t>,08+36,2110,</a:t>
            </a:r>
            <a:r>
              <a:rPr lang="ru-RU" sz="1800" b="1" dirty="0" smtClean="0">
                <a:solidFill>
                  <a:srgbClr val="FF0000"/>
                </a:solidFill>
              </a:rPr>
              <a:t>5</a:t>
            </a:r>
            <a:r>
              <a:rPr lang="ru-RU" sz="1800" b="1" dirty="0">
                <a:solidFill>
                  <a:srgbClr val="000000"/>
                </a:solidFill>
              </a:rPr>
              <a:t>,10&gt;=</a:t>
            </a:r>
            <a:r>
              <a:rPr lang="ru-RU" sz="1800" b="1" dirty="0">
                <a:solidFill>
                  <a:srgbClr val="000000"/>
                </a:solidFill>
              </a:rPr>
              <a:t>10,2000,</a:t>
            </a:r>
            <a:r>
              <a:rPr lang="ru-RU" sz="1800" b="1" dirty="0">
                <a:solidFill>
                  <a:srgbClr val="FF0000"/>
                </a:solidFill>
              </a:rPr>
              <a:t>15</a:t>
            </a:r>
            <a:r>
              <a:rPr lang="ru-RU" sz="1800" b="1" dirty="0">
                <a:solidFill>
                  <a:srgbClr val="000000"/>
                </a:solidFill>
              </a:rPr>
              <a:t>,04*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 </a:t>
            </a:r>
            <a:r>
              <a:rPr lang="ru-RU" sz="1800" b="1" dirty="0" smtClean="0">
                <a:solidFill>
                  <a:srgbClr val="000000"/>
                </a:solidFill>
              </a:rPr>
              <a:t>36,2100,</a:t>
            </a:r>
            <a:r>
              <a:rPr lang="ru-RU" sz="1800" b="1" dirty="0" smtClean="0">
                <a:solidFill>
                  <a:srgbClr val="FF0000"/>
                </a:solidFill>
              </a:rPr>
              <a:t>6</a:t>
            </a:r>
            <a:r>
              <a:rPr lang="ru-RU" sz="1800" b="1" dirty="0" smtClean="0">
                <a:solidFill>
                  <a:srgbClr val="000000"/>
                </a:solidFill>
              </a:rPr>
              <a:t>,08+36,2100,</a:t>
            </a:r>
            <a:r>
              <a:rPr lang="ru-RU" sz="1800" b="1" dirty="0" smtClean="0">
                <a:solidFill>
                  <a:srgbClr val="FF0000"/>
                </a:solidFill>
              </a:rPr>
              <a:t>6</a:t>
            </a:r>
            <a:r>
              <a:rPr lang="ru-RU" sz="1800" b="1" dirty="0" smtClean="0">
                <a:solidFill>
                  <a:srgbClr val="000000"/>
                </a:solidFill>
              </a:rPr>
              <a:t>,10+36,2110,</a:t>
            </a:r>
            <a:r>
              <a:rPr lang="ru-RU" sz="1800" b="1" dirty="0" smtClean="0">
                <a:solidFill>
                  <a:srgbClr val="FF0000"/>
                </a:solidFill>
              </a:rPr>
              <a:t>6</a:t>
            </a:r>
            <a:r>
              <a:rPr lang="ru-RU" sz="1800" b="1" dirty="0" smtClean="0">
                <a:solidFill>
                  <a:srgbClr val="000000"/>
                </a:solidFill>
              </a:rPr>
              <a:t>,08+36,2110,</a:t>
            </a:r>
            <a:r>
              <a:rPr lang="ru-RU" sz="1800" b="1" dirty="0" smtClean="0">
                <a:solidFill>
                  <a:srgbClr val="FF0000"/>
                </a:solidFill>
              </a:rPr>
              <a:t>6</a:t>
            </a:r>
            <a:r>
              <a:rPr lang="ru-RU" sz="1800" b="1" dirty="0">
                <a:solidFill>
                  <a:srgbClr val="000000"/>
                </a:solidFill>
              </a:rPr>
              <a:t>,10&gt;=</a:t>
            </a:r>
            <a:r>
              <a:rPr lang="ru-RU" sz="1800" b="1" dirty="0">
                <a:solidFill>
                  <a:srgbClr val="000000"/>
                </a:solidFill>
              </a:rPr>
              <a:t>10,2000,</a:t>
            </a:r>
            <a:r>
              <a:rPr lang="ru-RU" sz="1800" b="1" dirty="0">
                <a:solidFill>
                  <a:srgbClr val="FF0000"/>
                </a:solidFill>
              </a:rPr>
              <a:t>22</a:t>
            </a:r>
            <a:r>
              <a:rPr lang="ru-RU" sz="1800" b="1" dirty="0">
                <a:solidFill>
                  <a:srgbClr val="000000"/>
                </a:solidFill>
              </a:rPr>
              <a:t>,04*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00"/>
                </a:solidFill>
              </a:rPr>
              <a:t>36,2100,</a:t>
            </a:r>
            <a:r>
              <a:rPr lang="ru-RU" sz="1800" b="1" dirty="0" smtClean="0">
                <a:solidFill>
                  <a:srgbClr val="FF0000"/>
                </a:solidFill>
              </a:rPr>
              <a:t>7</a:t>
            </a:r>
            <a:r>
              <a:rPr lang="ru-RU" sz="1800" b="1" dirty="0" smtClean="0">
                <a:solidFill>
                  <a:srgbClr val="000000"/>
                </a:solidFill>
              </a:rPr>
              <a:t>,08+36,2100,</a:t>
            </a:r>
            <a:r>
              <a:rPr lang="ru-RU" sz="1800" b="1" dirty="0" smtClean="0">
                <a:solidFill>
                  <a:srgbClr val="FF0000"/>
                </a:solidFill>
              </a:rPr>
              <a:t>7</a:t>
            </a:r>
            <a:r>
              <a:rPr lang="ru-RU" sz="1800" b="1" dirty="0" smtClean="0">
                <a:solidFill>
                  <a:srgbClr val="000000"/>
                </a:solidFill>
              </a:rPr>
              <a:t>,10+36,2110,</a:t>
            </a:r>
            <a:r>
              <a:rPr lang="ru-RU" sz="1800" b="1" dirty="0" smtClean="0">
                <a:solidFill>
                  <a:srgbClr val="FF0000"/>
                </a:solidFill>
              </a:rPr>
              <a:t>7</a:t>
            </a:r>
            <a:r>
              <a:rPr lang="ru-RU" sz="1800" b="1" dirty="0" smtClean="0">
                <a:solidFill>
                  <a:srgbClr val="000000"/>
                </a:solidFill>
              </a:rPr>
              <a:t>,08+36,2110,</a:t>
            </a:r>
            <a:r>
              <a:rPr lang="ru-RU" sz="1800" b="1" dirty="0" smtClean="0">
                <a:solidFill>
                  <a:srgbClr val="FF0000"/>
                </a:solidFill>
              </a:rPr>
              <a:t>7</a:t>
            </a:r>
            <a:r>
              <a:rPr lang="ru-RU" sz="1800" b="1" dirty="0">
                <a:solidFill>
                  <a:srgbClr val="000000"/>
                </a:solidFill>
              </a:rPr>
              <a:t>,10&gt;=</a:t>
            </a:r>
            <a:r>
              <a:rPr lang="ru-RU" sz="1800" b="1" dirty="0">
                <a:solidFill>
                  <a:srgbClr val="000000"/>
                </a:solidFill>
              </a:rPr>
              <a:t>10,2000,</a:t>
            </a:r>
            <a:r>
              <a:rPr lang="ru-RU" sz="1800" b="1" dirty="0">
                <a:solidFill>
                  <a:srgbClr val="FF0000"/>
                </a:solidFill>
              </a:rPr>
              <a:t>24</a:t>
            </a:r>
            <a:r>
              <a:rPr lang="ru-RU" sz="1800" b="1" dirty="0">
                <a:solidFill>
                  <a:srgbClr val="000000"/>
                </a:solidFill>
              </a:rPr>
              <a:t>,04</a:t>
            </a:r>
            <a:r>
              <a:rPr lang="ru-RU" sz="1800" b="1" dirty="0" smtClean="0">
                <a:solidFill>
                  <a:srgbClr val="000000"/>
                </a:solidFill>
              </a:rPr>
              <a:t>*</a:t>
            </a:r>
          </a:p>
          <a:p>
            <a:pPr>
              <a:buFontTx/>
              <a:buChar char="-"/>
            </a:pPr>
            <a:endParaRPr lang="ru-RU" sz="1800" b="1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2. Сравнение числа взрослых – по строкам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36,2100,1,10-36,2100,1,11-36,2100,1,12+36,2110,1,10-36,2110,1,11-36,2110,1,12)&lt;=(10,2000,1,04-10,2000,1,06-10,2000,1,07)*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36,2100,2,10-36,2100,2,11-36,2100,2,12+36,2110,2,10-36,2110,2,11-36,2110,2,12)&lt;=(10,2000,2,04-10,2000,2,06-10,2000,2,07)*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36,2100,3,10-36,2100,3,11-36,2100,3,12+36,2110,3,10-36,2110,3,11-36,2110,3,12)&lt;=(10,2000,7П9,04-10,2000,7П9,06-10,2000,7П9,07)*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36,2100,5,10-36,2100,5,11-36,2100,5,12+36,2110,5,10-36,2110,5,11-36,2110,5,12)&lt;=(10,2000,15,04-10,2000,15,06-10,2000,15,07)*</a:t>
            </a:r>
          </a:p>
          <a:p>
            <a:pPr>
              <a:buFontTx/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</p:txBody>
      </p:sp>
      <p:sp>
        <p:nvSpPr>
          <p:cNvPr id="7782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/>
              <a:t>46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366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/>
              <a:t>Межформенный</a:t>
            </a:r>
            <a:r>
              <a:rPr lang="ru-RU" altLang="ru-RU" sz="2000" b="1" dirty="0" smtClean="0"/>
              <a:t> контроль – формы 10 и 36 (продолжение)</a:t>
            </a:r>
            <a:endParaRPr lang="ru-RU" sz="2000" dirty="0" smtClean="0"/>
          </a:p>
        </p:txBody>
      </p:sp>
      <p:sp>
        <p:nvSpPr>
          <p:cNvPr id="78850" name="Объект 2"/>
          <p:cNvSpPr>
            <a:spLocks noGrp="1"/>
          </p:cNvSpPr>
          <p:nvPr>
            <p:ph idx="1"/>
          </p:nvPr>
        </p:nvSpPr>
        <p:spPr>
          <a:xfrm>
            <a:off x="116505" y="413666"/>
            <a:ext cx="8910989" cy="5985664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ru-RU" sz="1800" b="1" dirty="0" smtClean="0"/>
              <a:t>-(</a:t>
            </a:r>
            <a:r>
              <a:rPr lang="ru-RU" sz="1800" b="1" dirty="0"/>
              <a:t>36,2100,6,10-36,2100,6,11-36,2100,6,12+36,2110,6,10-36,2110,6,11-36,2110,6,12)&lt;=(10,2000,22,04-10,2000,22,06-10,2000,22,07)*</a:t>
            </a:r>
          </a:p>
          <a:p>
            <a:pPr marL="0" indent="0">
              <a:buFontTx/>
              <a:buNone/>
            </a:pPr>
            <a:r>
              <a:rPr lang="ru-RU" sz="1800" b="1" dirty="0" smtClean="0"/>
              <a:t>-(</a:t>
            </a:r>
            <a:r>
              <a:rPr lang="ru-RU" sz="1800" b="1" dirty="0"/>
              <a:t>36,2100,7,10-36,2100,7,11-36,2100,7,12+36,2110,7,10-36,2110,7,11-36,2110,7,12)&lt;=(10,2000,24,04-10,2000,24,06-10,2000,24,07</a:t>
            </a:r>
            <a:r>
              <a:rPr lang="ru-RU" sz="1800" b="1" dirty="0" smtClean="0"/>
              <a:t>)*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1800" b="1" dirty="0" smtClean="0"/>
              <a:t>    Проверка осуществляется путем сравнения графы 10 тт. 2100 и 2110 ф.36 с графой 4 т.2000 ф.10: строка 1 со строкой 1, строка 2 со строкой 2, строка 3 с суммой строк 7+8+9, строка 4 со строкой 12, строка 5 со строкой 15, строка 6 со строкой 22, строка 7 со строкой 24.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3. Сравнение </a:t>
            </a:r>
            <a:r>
              <a:rPr lang="ru-RU" sz="1800" b="1" dirty="0"/>
              <a:t>числа </a:t>
            </a:r>
            <a:r>
              <a:rPr lang="ru-RU" sz="1800" b="1" dirty="0" smtClean="0"/>
              <a:t>детей и взрослых </a:t>
            </a:r>
            <a:r>
              <a:rPr lang="ru-RU" sz="1800" b="1" dirty="0"/>
              <a:t>– по </a:t>
            </a:r>
            <a:r>
              <a:rPr lang="ru-RU" sz="1800" b="1" dirty="0" smtClean="0"/>
              <a:t>строкам. </a:t>
            </a:r>
            <a:r>
              <a:rPr lang="ru-RU" sz="1800" b="1" dirty="0" smtClean="0">
                <a:solidFill>
                  <a:srgbClr val="000000"/>
                </a:solidFill>
              </a:rPr>
              <a:t>Число </a:t>
            </a:r>
            <a:r>
              <a:rPr lang="ru-RU" sz="1800" b="1" dirty="0">
                <a:solidFill>
                  <a:srgbClr val="000000"/>
                </a:solidFill>
              </a:rPr>
              <a:t>зарегистрированных детей 0-14 лет включительно в ф. 10 (т.2000, графа 6) больше числа детей на конец года в ф. 36 (тт.2100, 2110, графы 11) по указанным в п. 1 позициям (строкам). 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36,2100,1,11+36,2110,1,11)&lt;=10,2000,1,06*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36,2100,2,11+36,2110,2,11)&lt;=10,2000,2,06*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36,2100,3,11+36,2110,3,11)&lt;=10,2000,7П9,06*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36,2100,5,11+36,2110,5,11)&lt;=10,2000,15,06*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36,2100,6,11+36,2110,6,11)&lt;=10,2000,22,06*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36,2100,7,11+36,2110,7,11)&lt;=10,2000,24,06*</a:t>
            </a:r>
          </a:p>
          <a:p>
            <a:pPr marL="0" indent="0">
              <a:buNone/>
            </a:pPr>
            <a:endParaRPr lang="ru-RU" sz="1800" b="1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ru-RU" sz="2000" b="1" dirty="0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784E1-307A-4098-A054-A4E30703B517}" type="slidenum">
              <a:rPr lang="ru-RU" smtClean="0"/>
              <a:pPr/>
              <a:t>46</a:t>
            </a:fld>
            <a:endParaRPr lang="ru-RU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45867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/>
              <a:t>Межформенный</a:t>
            </a:r>
            <a:r>
              <a:rPr lang="ru-RU" altLang="ru-RU" sz="2000" b="1" dirty="0" smtClean="0"/>
              <a:t> контроль – формы 10 и 36 (продолжение)</a:t>
            </a:r>
            <a:endParaRPr lang="ru-RU" sz="2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535" y="593686"/>
            <a:ext cx="8300265" cy="553247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36,2100,1,12+36,2110,1,12)&lt;=10,2000,1,07*</a:t>
            </a:r>
          </a:p>
          <a:p>
            <a:pPr marL="0" indent="0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-(36,2100,2,12+36,2110,2,12</a:t>
            </a:r>
            <a:r>
              <a:rPr lang="ru-RU" sz="1800" b="1" dirty="0">
                <a:solidFill>
                  <a:srgbClr val="000000"/>
                </a:solidFill>
              </a:rPr>
              <a:t>)&lt;=10,2000,2,07*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000000"/>
                </a:solidFill>
              </a:rPr>
              <a:t>-</a:t>
            </a:r>
            <a:r>
              <a:rPr lang="ru-RU" sz="1800" b="1" dirty="0" smtClean="0">
                <a:solidFill>
                  <a:srgbClr val="000000"/>
                </a:solidFill>
              </a:rPr>
              <a:t>(36,2100,3,12+36,2110,3,12</a:t>
            </a:r>
            <a:r>
              <a:rPr lang="ru-RU" sz="1800" b="1" dirty="0">
                <a:solidFill>
                  <a:srgbClr val="000000"/>
                </a:solidFill>
              </a:rPr>
              <a:t>)&lt;=10,2000,7П9,07*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000000"/>
                </a:solidFill>
              </a:rPr>
              <a:t>-</a:t>
            </a:r>
            <a:r>
              <a:rPr lang="ru-RU" sz="1800" b="1" dirty="0" smtClean="0">
                <a:solidFill>
                  <a:srgbClr val="000000"/>
                </a:solidFill>
              </a:rPr>
              <a:t>(36,2100,5,12+36,2110,5,12</a:t>
            </a:r>
            <a:r>
              <a:rPr lang="ru-RU" sz="1800" b="1" dirty="0">
                <a:solidFill>
                  <a:srgbClr val="000000"/>
                </a:solidFill>
              </a:rPr>
              <a:t>)&lt;=10,2000,15,07*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000000"/>
                </a:solidFill>
              </a:rPr>
              <a:t>-</a:t>
            </a:r>
            <a:r>
              <a:rPr lang="ru-RU" sz="1800" b="1" dirty="0" smtClean="0">
                <a:solidFill>
                  <a:srgbClr val="000000"/>
                </a:solidFill>
              </a:rPr>
              <a:t>(36,2100,6,12+36,2110,6,12</a:t>
            </a:r>
            <a:r>
              <a:rPr lang="ru-RU" sz="1800" b="1" dirty="0">
                <a:solidFill>
                  <a:srgbClr val="000000"/>
                </a:solidFill>
              </a:rPr>
              <a:t>)&lt;=10,2000,22,07*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000000"/>
                </a:solidFill>
              </a:rPr>
              <a:t>-</a:t>
            </a:r>
            <a:r>
              <a:rPr lang="ru-RU" sz="1800" b="1" dirty="0" smtClean="0">
                <a:solidFill>
                  <a:srgbClr val="000000"/>
                </a:solidFill>
              </a:rPr>
              <a:t>(36,2100,7,12+36,2110,7,12</a:t>
            </a:r>
            <a:r>
              <a:rPr lang="ru-RU" sz="1800" b="1" dirty="0">
                <a:solidFill>
                  <a:srgbClr val="000000"/>
                </a:solidFill>
              </a:rPr>
              <a:t>)&lt;=10,2000,24,07</a:t>
            </a:r>
            <a:r>
              <a:rPr lang="ru-RU" sz="1800" b="1" dirty="0" smtClean="0">
                <a:solidFill>
                  <a:srgbClr val="000000"/>
                </a:solidFill>
              </a:rPr>
              <a:t>*</a:t>
            </a:r>
          </a:p>
          <a:p>
            <a:pPr marL="0" indent="0">
              <a:buNone/>
              <a:defRPr/>
            </a:pPr>
            <a:endParaRPr lang="ru-RU" sz="1800" b="1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4.Общее </a:t>
            </a:r>
            <a:r>
              <a:rPr lang="ru-RU" sz="1800" b="1" dirty="0">
                <a:solidFill>
                  <a:srgbClr val="000000"/>
                </a:solidFill>
              </a:rPr>
              <a:t>число впервые диагностированных в ф. 10 т. 3000 графа 4 должно быть равно числу пациентов с впервые в жизни установленным диагнозом, показанных в ф. 36 в графах 5 тт. 2100 и 2110, по всем строкам</a:t>
            </a:r>
            <a:r>
              <a:rPr lang="ru-RU" sz="1800" b="1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36,2100,1,05+36,2110,1,05)=10,3000,1,04*</a:t>
            </a:r>
          </a:p>
          <a:p>
            <a:pPr marL="0" indent="0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36,2100,2,05+36,2110,2,05)=10,3000,2,04*</a:t>
            </a:r>
          </a:p>
          <a:p>
            <a:pPr marL="0" indent="0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36,2100,3,05+36,2110,3,05)=10,3000,7П9,04*</a:t>
            </a:r>
          </a:p>
          <a:p>
            <a:pPr marL="0" indent="0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36,2100,5,05+36,2110,5,05)=10,3000,15,04*</a:t>
            </a:r>
          </a:p>
          <a:p>
            <a:pPr marL="0" indent="0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36,2100,7,05+36,2110,7,05)=10,3000,24,04*</a:t>
            </a:r>
          </a:p>
          <a:p>
            <a:pPr marL="0" indent="0">
              <a:buNone/>
              <a:defRPr/>
            </a:pPr>
            <a:endParaRPr lang="ru-RU" sz="1800" b="1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112595-305B-4365-AB30-78CEFB2DDDCB}" type="slidenum">
              <a:rPr lang="ru-RU" smtClean="0"/>
              <a:pPr/>
              <a:t>47</a:t>
            </a:fld>
            <a:endParaRPr lang="ru-RU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413665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/>
              <a:t>Межформенный</a:t>
            </a:r>
            <a:r>
              <a:rPr lang="ru-RU" altLang="ru-RU" sz="2000" b="1" dirty="0" smtClean="0"/>
              <a:t> контроль – формы 10 и 36 (продолжение)</a:t>
            </a:r>
            <a:endParaRPr lang="ru-RU" sz="2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10" y="413665"/>
            <a:ext cx="8685965" cy="580564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4. Сверка </a:t>
            </a:r>
            <a:r>
              <a:rPr lang="ru-RU" sz="1800" b="1" dirty="0">
                <a:solidFill>
                  <a:srgbClr val="000000"/>
                </a:solidFill>
              </a:rPr>
              <a:t>числа детей 0-14 лет, детей 15-17 лет и взрослых с впервые в жизни установленным диагнозом в ф.10 и ф.36. Аналогична сверкам числа зарегистрированных пациентов</a:t>
            </a:r>
            <a:r>
              <a:rPr lang="ru-RU" sz="1800" b="1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ru-RU" sz="1800" b="1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Проверка </a:t>
            </a:r>
            <a:r>
              <a:rPr lang="ru-RU" sz="1800" b="1" dirty="0">
                <a:solidFill>
                  <a:srgbClr val="000000"/>
                </a:solidFill>
              </a:rPr>
              <a:t>осуществляется </a:t>
            </a:r>
            <a:r>
              <a:rPr lang="ru-RU" sz="1800" b="1" dirty="0" smtClean="0">
                <a:solidFill>
                  <a:srgbClr val="000000"/>
                </a:solidFill>
              </a:rPr>
              <a:t>сравнением </a:t>
            </a:r>
            <a:r>
              <a:rPr lang="ru-RU" sz="1800" b="1" dirty="0">
                <a:solidFill>
                  <a:srgbClr val="000000"/>
                </a:solidFill>
              </a:rPr>
              <a:t>графы 5 тт. 2100 и 2110 ф.36 с графой 4 т.3000 ф.10: строка 1 со строкой 1, строка 2 со строкой 2, строка 3 с суммой строк 7+8+9, строка 4 со строкой 12, строка 5 со строкой 15, строка 6 со строкой 22, строка 7 со строкой 24</a:t>
            </a:r>
            <a:r>
              <a:rPr lang="ru-RU" sz="1800" b="1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36,2100,1,05-36,2100,1,06-36,2100,1,07+36,2110,1,05-36,2110,1,06-36,2110,1,07)=(10,3000,1,04-10,3000,1,06-10,3000,1,07)*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36,2100,2,05-36,2100,2,06-36,2100,2,07+36,2110,2,05-36,2110,2,06-36,2110,2,07)=(10,3000,2,04-10,3000,2,06-10,3000,2,07)*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36,2100,3,05-36,2100,3,06-36,2100,3,07+36,2110,3,05-36,2110,3,06-36,2110,3,07)=(10,3000,7+8+9,04-10,3000,7+8+9,06-10,3000,7+8+9,07)*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36,2100,5,05-36,2100,5,06-36,2100,5,07+36,2110,5,05-36,2110,5,06-36,2110,5,07)=(10,3000,15,04-10,3000,15,06-10,3000,15,07)*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-(</a:t>
            </a:r>
            <a:r>
              <a:rPr lang="ru-RU" sz="1800" b="1" dirty="0">
                <a:solidFill>
                  <a:srgbClr val="000000"/>
                </a:solidFill>
              </a:rPr>
              <a:t>36,2100,7,05-36,2100,7,06-36,2100,7,07+36,2110,7,05-36,2110,7,06-36,2110,7,07)=(10,3000,24,04-10,3000,24,06-10,3000,24,07)*</a:t>
            </a:r>
          </a:p>
          <a:p>
            <a:pPr marL="0" indent="0">
              <a:buFontTx/>
              <a:buNone/>
              <a:defRPr/>
            </a:pPr>
            <a:endParaRPr lang="ru-RU" sz="1800" dirty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8274C2-1A75-48ED-ACC8-A4761DE62357}" type="slidenum">
              <a:rPr lang="ru-RU" smtClean="0"/>
              <a:pPr/>
              <a:t>48</a:t>
            </a:fld>
            <a:endParaRPr lang="ru-RU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6250" y="103499"/>
            <a:ext cx="8229600" cy="4901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kern="0" dirty="0" err="1" smtClean="0"/>
              <a:t>Межформенный</a:t>
            </a:r>
            <a:r>
              <a:rPr lang="ru-RU" altLang="ru-RU" sz="2000" b="1" kern="0" dirty="0" smtClean="0"/>
              <a:t> контроль – формы 10 и 36 (продолжение)</a:t>
            </a:r>
            <a:endParaRPr lang="ru-RU" sz="2000" kern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1530" y="773705"/>
            <a:ext cx="8550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-(</a:t>
            </a:r>
            <a:r>
              <a:rPr lang="ru-RU" sz="1800" b="1" dirty="0"/>
              <a:t>36,2100,1,06+36,2110,1,06)=10,3000,1,06*</a:t>
            </a:r>
          </a:p>
          <a:p>
            <a:r>
              <a:rPr lang="ru-RU" sz="1800" b="1" dirty="0" smtClean="0"/>
              <a:t>-(</a:t>
            </a:r>
            <a:r>
              <a:rPr lang="ru-RU" sz="1800" b="1" dirty="0"/>
              <a:t>36,2100,2,06+36,2110,2,06)=10,3000,2,06*</a:t>
            </a:r>
          </a:p>
          <a:p>
            <a:r>
              <a:rPr lang="ru-RU" sz="1800" b="1" dirty="0" smtClean="0"/>
              <a:t>-(</a:t>
            </a:r>
            <a:r>
              <a:rPr lang="ru-RU" sz="1800" b="1" dirty="0"/>
              <a:t>36,2100,3,06+36,2110,3,06)=10,3000,7+8+9,06*</a:t>
            </a:r>
          </a:p>
          <a:p>
            <a:r>
              <a:rPr lang="ru-RU" sz="1800" b="1" dirty="0" smtClean="0"/>
              <a:t>-(</a:t>
            </a:r>
            <a:r>
              <a:rPr lang="ru-RU" sz="1800" b="1" dirty="0"/>
              <a:t>36,2100,4,06+36,2110,4,06)=10,3000,12,06*</a:t>
            </a:r>
          </a:p>
          <a:p>
            <a:r>
              <a:rPr lang="ru-RU" sz="1800" b="1" dirty="0" smtClean="0"/>
              <a:t>-(</a:t>
            </a:r>
            <a:r>
              <a:rPr lang="ru-RU" sz="1800" b="1" dirty="0"/>
              <a:t>36,2100,5,06+36,2110,5,06)=10,3000,15,06*</a:t>
            </a:r>
          </a:p>
          <a:p>
            <a:r>
              <a:rPr lang="ru-RU" sz="1800" b="1" dirty="0" smtClean="0"/>
              <a:t>-(</a:t>
            </a:r>
            <a:r>
              <a:rPr lang="ru-RU" sz="1800" b="1" dirty="0"/>
              <a:t>36,2100,7,06+36,2110,7,06)=10,3000,24,06*</a:t>
            </a:r>
          </a:p>
          <a:p>
            <a:r>
              <a:rPr lang="ru-RU" sz="1800" b="1" dirty="0" smtClean="0"/>
              <a:t>-(</a:t>
            </a:r>
            <a:r>
              <a:rPr lang="ru-RU" sz="1800" b="1" dirty="0"/>
              <a:t>36,2100,1,07+36,2110,1,07)=10,3000,1,07*</a:t>
            </a:r>
          </a:p>
          <a:p>
            <a:r>
              <a:rPr lang="ru-RU" sz="1800" b="1" dirty="0" smtClean="0"/>
              <a:t>-(</a:t>
            </a:r>
            <a:r>
              <a:rPr lang="ru-RU" sz="1800" b="1" dirty="0"/>
              <a:t>36,2100,2,07+36,2110,2,07)=10,3000,2,07*</a:t>
            </a:r>
          </a:p>
          <a:p>
            <a:r>
              <a:rPr lang="ru-RU" sz="1800" b="1" dirty="0" smtClean="0"/>
              <a:t>-(</a:t>
            </a:r>
            <a:r>
              <a:rPr lang="ru-RU" sz="1800" b="1" dirty="0"/>
              <a:t>36,2100,3,07+36,2110,3,07)=10,3000,7+8+9,07*</a:t>
            </a:r>
          </a:p>
          <a:p>
            <a:r>
              <a:rPr lang="ru-RU" sz="1800" b="1" dirty="0" smtClean="0"/>
              <a:t>-(</a:t>
            </a:r>
            <a:r>
              <a:rPr lang="ru-RU" sz="1800" b="1" dirty="0"/>
              <a:t>36,2100,4,07+36,2110,4,07)=</a:t>
            </a:r>
            <a:r>
              <a:rPr lang="ru-RU" sz="1800" b="1" dirty="0" smtClean="0"/>
              <a:t>10,3000,12,07*</a:t>
            </a:r>
          </a:p>
          <a:p>
            <a:r>
              <a:rPr lang="ru-RU" sz="1800" b="1" dirty="0" smtClean="0"/>
              <a:t>-(</a:t>
            </a:r>
            <a:r>
              <a:rPr lang="ru-RU" sz="1800" b="1" dirty="0"/>
              <a:t>36,2100,5,07+36,2110,5,07)=10,3000,15,07*</a:t>
            </a:r>
          </a:p>
          <a:p>
            <a:r>
              <a:rPr lang="ru-RU" sz="1800" b="1" dirty="0" smtClean="0"/>
              <a:t>-(</a:t>
            </a:r>
            <a:r>
              <a:rPr lang="ru-RU" sz="1800" b="1" dirty="0"/>
              <a:t>36,2100,7,07+36,2110,7,07)=10,3000,24,07</a:t>
            </a:r>
            <a:r>
              <a:rPr lang="ru-RU" sz="1800" b="1" dirty="0" smtClean="0"/>
              <a:t>*…..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****Любое </a:t>
            </a:r>
            <a:r>
              <a:rPr lang="ru-RU" sz="1800" b="1" dirty="0"/>
              <a:t>несоответствие данных в формах №№10 и 36 по тем или иным позициям должно быть аргументировано приложением (дополнением) к отчету</a:t>
            </a:r>
            <a:r>
              <a:rPr lang="ru-RU" sz="1800" b="1" dirty="0" smtClean="0"/>
              <a:t>.</a:t>
            </a:r>
          </a:p>
          <a:p>
            <a:endParaRPr lang="ru-RU" sz="1800" b="1" dirty="0"/>
          </a:p>
          <a:p>
            <a:r>
              <a:rPr lang="ru-RU" sz="1800" b="1" dirty="0" smtClean="0"/>
              <a:t>****Большая </a:t>
            </a:r>
            <a:r>
              <a:rPr lang="ru-RU" sz="1800" b="1" dirty="0"/>
              <a:t>просьба – заполнять все таблицы, включая тт.  2400, 2600, 2900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16778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457200" y="98631"/>
            <a:ext cx="8229600" cy="4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b="1" kern="0" smtClean="0">
                <a:solidFill>
                  <a:srgbClr val="000000"/>
                </a:solidFill>
              </a:rPr>
              <a:t>Сеть амбулаторных психиатрических учреждений</a:t>
            </a:r>
            <a:endParaRPr lang="ru-RU" sz="1800" kern="0" dirty="0" smtClean="0"/>
          </a:p>
        </p:txBody>
      </p:sp>
      <p:graphicFrame>
        <p:nvGraphicFramePr>
          <p:cNvPr id="4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466632"/>
              </p:ext>
            </p:extLst>
          </p:nvPr>
        </p:nvGraphicFramePr>
        <p:xfrm>
          <a:off x="393700" y="774700"/>
          <a:ext cx="4043363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802127"/>
              </p:ext>
            </p:extLst>
          </p:nvPr>
        </p:nvGraphicFramePr>
        <p:xfrm>
          <a:off x="4797025" y="728700"/>
          <a:ext cx="4275475" cy="311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658877"/>
              </p:ext>
            </p:extLst>
          </p:nvPr>
        </p:nvGraphicFramePr>
        <p:xfrm>
          <a:off x="393700" y="3565525"/>
          <a:ext cx="4043363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626855"/>
              </p:ext>
            </p:extLst>
          </p:nvPr>
        </p:nvGraphicFramePr>
        <p:xfrm>
          <a:off x="5022050" y="3654025"/>
          <a:ext cx="3698875" cy="300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6292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167714"/>
              </p:ext>
            </p:extLst>
          </p:nvPr>
        </p:nvGraphicFramePr>
        <p:xfrm>
          <a:off x="161509" y="503676"/>
          <a:ext cx="8865985" cy="6169152"/>
        </p:xfrm>
        <a:graphic>
          <a:graphicData uri="http://schemas.openxmlformats.org/drawingml/2006/table">
            <a:tbl>
              <a:tblPr firstRow="1" firstCol="1" bandRow="1"/>
              <a:tblGrid>
                <a:gridCol w="4149552"/>
                <a:gridCol w="2290191"/>
                <a:gridCol w="2426242"/>
              </a:tblGrid>
              <a:tr h="81009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пациентов с психическими расстройствами, получивших медицинскую помощь в стационарных условиях, в форме 36 по всем соответствующим строкам и графам не может быть меньше, чем в форме 36 ПЛ.</a:t>
                      </a:r>
                      <a:endParaRPr lang="ru-RU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строк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36 табо.2300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36ПЛ табо.2200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Психические расстройства - всего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стр.1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стр.5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Психозы и состояния слабоумия 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стр.2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стр.1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шизофрения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стр.6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стр.2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шизотипические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расстройства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стр.7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шизоаффективные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психозы, аффективные психозы с </a:t>
                      </a:r>
                      <a:r>
                        <a:rPr lang="ru-RU" sz="16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неконгруентным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аффекту бредом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стр.8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Непсихотические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психические расстройства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стр.14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стр.3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Умственная отсталость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стр.22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стр.4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пациенты с заболеваниями, связанными с употреблении-ем   </a:t>
                      </a:r>
                      <a:r>
                        <a:rPr lang="ru-RU" sz="16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 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стр.23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стр.6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 них:  больные алкогольными психозами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стр.24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стр.7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5ACC5-97E3-4173-B91C-AE2F3F2539C1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98630"/>
            <a:ext cx="8229600" cy="40504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kern="0" dirty="0" err="1" smtClean="0"/>
              <a:t>Межформенный</a:t>
            </a:r>
            <a:r>
              <a:rPr lang="ru-RU" altLang="ru-RU" sz="2000" b="1" kern="0" dirty="0" smtClean="0"/>
              <a:t> контроль – формы 36 и 36ПЛ (новое) </a:t>
            </a:r>
            <a:endParaRPr lang="ru-RU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355454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61705062"/>
              </p:ext>
            </p:extLst>
          </p:nvPr>
        </p:nvGraphicFramePr>
        <p:xfrm>
          <a:off x="206515" y="998733"/>
          <a:ext cx="8640961" cy="5221423"/>
        </p:xfrm>
        <a:graphic>
          <a:graphicData uri="http://schemas.openxmlformats.org/drawingml/2006/table">
            <a:tbl>
              <a:tblPr firstRow="1" firstCol="1" bandRow="1"/>
              <a:tblGrid>
                <a:gridCol w="4044235"/>
                <a:gridCol w="2232064"/>
                <a:gridCol w="2364662"/>
              </a:tblGrid>
              <a:tr h="46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граф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36 табо.2300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36ПЛ табо.2200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пациентов - всего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гр.4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гр.4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детей: 0-14 лет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гр.5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гр.5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15-17 лет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гр.6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выбыло пациентов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 10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 10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койко-дней, проведенных в стационаре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 11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 11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конец года - всего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 12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 14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детей: 0-14 лет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 13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 15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15-17 лет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 14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4D424-D251-44A8-8DA3-D3B313FC7EBC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53625"/>
            <a:ext cx="8229600" cy="6750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kern="0" dirty="0" err="1" smtClean="0"/>
              <a:t>Межформенный</a:t>
            </a:r>
            <a:r>
              <a:rPr lang="ru-RU" altLang="ru-RU" sz="2000" b="1" kern="0" dirty="0" smtClean="0"/>
              <a:t> контроль – формы 36 и 36ПЛ (новое) (продолжение)</a:t>
            </a:r>
            <a:endParaRPr lang="ru-RU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236594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543262"/>
            <a:ext cx="852529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sz="1800" b="1" dirty="0" smtClean="0"/>
              <a:t>Число поступивших в стационары всего с </a:t>
            </a:r>
            <a:r>
              <a:rPr lang="ru-RU" sz="1800" b="1" dirty="0" err="1" smtClean="0"/>
              <a:t>псих.р</a:t>
            </a:r>
            <a:r>
              <a:rPr lang="ru-RU" sz="1800" b="1" dirty="0" smtClean="0"/>
              <a:t>-вами:</a:t>
            </a:r>
          </a:p>
          <a:p>
            <a:r>
              <a:rPr lang="ru-RU" sz="1800" b="1" dirty="0"/>
              <a:t>-</a:t>
            </a:r>
            <a:r>
              <a:rPr lang="ru-RU" sz="1800" b="1" dirty="0" smtClean="0"/>
              <a:t>36,2300,1,04&gt;360,2200,5,04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-36,2300,1,05+06&gt;360,2200,5,05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-36,2300,1,08&gt;360,2200,5,06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-36,2300,1,10&gt;360,2200,5,10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-36,2300,1,11&gt;360,2200,5,11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-36,2300,1,12&gt;360,2200,5,14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-36(2300,1,13+2300,1,14</a:t>
            </a:r>
            <a:r>
              <a:rPr lang="ru-RU" sz="1800" b="1" dirty="0"/>
              <a:t>)&gt;360,2200,5,15</a:t>
            </a:r>
            <a:r>
              <a:rPr lang="ru-RU" sz="1800" b="1" dirty="0" smtClean="0"/>
              <a:t>*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2</a:t>
            </a:r>
            <a:r>
              <a:rPr lang="ru-RU" sz="1800" b="1" dirty="0"/>
              <a:t>. Число поступивших в стационары </a:t>
            </a:r>
            <a:r>
              <a:rPr lang="ru-RU" sz="1800" b="1" dirty="0" smtClean="0"/>
              <a:t>с </a:t>
            </a:r>
            <a:r>
              <a:rPr lang="ru-RU" sz="1800" b="1" dirty="0" err="1" smtClean="0"/>
              <a:t>психотич.р</a:t>
            </a:r>
            <a:r>
              <a:rPr lang="ru-RU" sz="1800" b="1" dirty="0" smtClean="0"/>
              <a:t>-вами –</a:t>
            </a:r>
          </a:p>
          <a:p>
            <a:r>
              <a:rPr lang="ru-RU" sz="1800" b="1" dirty="0" smtClean="0"/>
              <a:t>-36,2300,2,04&gt;360,2200,1,04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-36,2300,2,05+06&gt;360,2200,1,05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-36,2300,2,08&gt;360,2200,1,06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-36,2300,2,10&gt;360,2200,1,10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-36,2300,2,11&gt;360,2200,1,11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-36,2300,2,12&gt;360,2200,1,14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-36(2300,2,13+2300,2,14</a:t>
            </a:r>
            <a:r>
              <a:rPr lang="ru-RU" sz="1800" b="1" dirty="0"/>
              <a:t>)&gt;360,2200,1,15*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98630"/>
            <a:ext cx="8229600" cy="6300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kern="0" dirty="0" err="1" smtClean="0"/>
              <a:t>Межформенный</a:t>
            </a:r>
            <a:r>
              <a:rPr lang="ru-RU" altLang="ru-RU" sz="2000" b="1" kern="0" dirty="0" smtClean="0"/>
              <a:t> контроль – формы 36 и 36ПЛ (новое) (продолжение)</a:t>
            </a:r>
            <a:endParaRPr lang="ru-RU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107677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98630"/>
            <a:ext cx="8229600" cy="5400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800" b="1" kern="0" dirty="0" err="1" smtClean="0"/>
              <a:t>Межформенный</a:t>
            </a:r>
            <a:r>
              <a:rPr lang="ru-RU" altLang="ru-RU" sz="1800" b="1" kern="0" dirty="0" smtClean="0"/>
              <a:t> контроль – формы 36 и 36ПЛ (новое) (продолжение)</a:t>
            </a:r>
            <a:endParaRPr lang="ru-RU" sz="1800" kern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06515" y="638690"/>
            <a:ext cx="89374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3.</a:t>
            </a:r>
            <a:r>
              <a:rPr lang="ru-RU" sz="1800" b="1" dirty="0"/>
              <a:t> Число поступивших в стационары с </a:t>
            </a:r>
            <a:r>
              <a:rPr lang="ru-RU" sz="1800" b="1" dirty="0" err="1" smtClean="0"/>
              <a:t>шизофр.р</a:t>
            </a:r>
            <a:r>
              <a:rPr lang="ru-RU" sz="1800" b="1" dirty="0" smtClean="0"/>
              <a:t>-вами</a:t>
            </a:r>
          </a:p>
          <a:p>
            <a:r>
              <a:rPr lang="ru-RU" sz="1800" b="1" dirty="0" smtClean="0"/>
              <a:t>-36(2300,6,04+2300,7,04+2300,8,04</a:t>
            </a:r>
            <a:r>
              <a:rPr lang="ru-RU" sz="1800" b="1" dirty="0"/>
              <a:t>)&gt;360,2200,2,04*</a:t>
            </a:r>
          </a:p>
          <a:p>
            <a:r>
              <a:rPr lang="ru-RU" sz="1800" b="1" dirty="0" smtClean="0"/>
              <a:t>-36(2300,6,05+2300,7,05+2300,8,05</a:t>
            </a:r>
            <a:r>
              <a:rPr lang="ru-RU" sz="1800" b="1" dirty="0"/>
              <a:t>)+(2300,3,06+2300,4,06+2300,5,06)&gt;360</a:t>
            </a:r>
            <a:r>
              <a:rPr lang="ru-RU" sz="1800" b="1" dirty="0" smtClean="0"/>
              <a:t>,</a:t>
            </a:r>
          </a:p>
          <a:p>
            <a:r>
              <a:rPr lang="ru-RU" sz="1800" b="1" dirty="0" smtClean="0"/>
              <a:t>2200,2,05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-36(2300,6,08+2300,7,08,2300,8,08</a:t>
            </a:r>
            <a:r>
              <a:rPr lang="ru-RU" sz="1800" b="1" dirty="0"/>
              <a:t>)&gt;360,2200,2,06*</a:t>
            </a:r>
          </a:p>
          <a:p>
            <a:r>
              <a:rPr lang="ru-RU" sz="1800" b="1" dirty="0" smtClean="0"/>
              <a:t>-36(2300,6,10+2300,7,10+2300,8,10</a:t>
            </a:r>
            <a:r>
              <a:rPr lang="ru-RU" sz="1800" b="1" dirty="0"/>
              <a:t>)&gt;360,2200,2,10*</a:t>
            </a:r>
          </a:p>
          <a:p>
            <a:r>
              <a:rPr lang="ru-RU" sz="1800" b="1" dirty="0" smtClean="0"/>
              <a:t>-36(2300,6,11+2300,7,11+2300,8,11</a:t>
            </a:r>
            <a:r>
              <a:rPr lang="ru-RU" sz="1800" b="1" dirty="0"/>
              <a:t>)&gt;360,2200,2,11*</a:t>
            </a:r>
          </a:p>
          <a:p>
            <a:r>
              <a:rPr lang="ru-RU" sz="1800" b="1" dirty="0" smtClean="0"/>
              <a:t>-36(2300,6,12+2300,7,12+2300,8,12</a:t>
            </a:r>
            <a:r>
              <a:rPr lang="ru-RU" sz="1800" b="1" dirty="0"/>
              <a:t>)&gt;360,2200,2,14*</a:t>
            </a:r>
          </a:p>
          <a:p>
            <a:r>
              <a:rPr lang="ru-RU" sz="1800" b="1" dirty="0" smtClean="0"/>
              <a:t>-36(2300,6,13+2300,7,13+2300,8,13</a:t>
            </a:r>
            <a:r>
              <a:rPr lang="ru-RU" sz="1800" b="1" dirty="0"/>
              <a:t>)+(2300,3,14+2300,4,14+2300,5,14)&gt;360</a:t>
            </a:r>
            <a:r>
              <a:rPr lang="ru-RU" sz="1800" b="1" dirty="0" smtClean="0"/>
              <a:t>,</a:t>
            </a:r>
          </a:p>
          <a:p>
            <a:r>
              <a:rPr lang="ru-RU" sz="1800" b="1" dirty="0" smtClean="0"/>
              <a:t>2200,2,15</a:t>
            </a:r>
            <a:r>
              <a:rPr lang="ru-RU" sz="1800" b="1" dirty="0"/>
              <a:t>*</a:t>
            </a:r>
          </a:p>
          <a:p>
            <a:endParaRPr lang="ru-RU" sz="1800" b="1" dirty="0"/>
          </a:p>
          <a:p>
            <a:r>
              <a:rPr lang="ru-RU" sz="1800" b="1" dirty="0" smtClean="0"/>
              <a:t>4.</a:t>
            </a:r>
            <a:r>
              <a:rPr lang="ru-RU" sz="1800" b="1" dirty="0"/>
              <a:t> Число поступивших в стационары </a:t>
            </a:r>
            <a:r>
              <a:rPr lang="ru-RU" sz="1800" b="1" dirty="0" smtClean="0"/>
              <a:t>с </a:t>
            </a:r>
            <a:r>
              <a:rPr lang="ru-RU" sz="1800" b="1" dirty="0" err="1" smtClean="0"/>
              <a:t>непсихотич.р</a:t>
            </a:r>
            <a:r>
              <a:rPr lang="ru-RU" sz="1800" b="1" dirty="0" smtClean="0"/>
              <a:t>-вами</a:t>
            </a:r>
          </a:p>
          <a:p>
            <a:r>
              <a:rPr lang="ru-RU" sz="1800" b="1" dirty="0" smtClean="0"/>
              <a:t>-36,2300,14,04&gt;360,2200,3,04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-36(2300,14,05+2300,14,06</a:t>
            </a:r>
            <a:r>
              <a:rPr lang="ru-RU" sz="1800" b="1" dirty="0"/>
              <a:t>)&gt;360,2200,3,05*</a:t>
            </a:r>
          </a:p>
          <a:p>
            <a:r>
              <a:rPr lang="ru-RU" sz="1800" b="1" dirty="0" smtClean="0"/>
              <a:t>-36,2300,14,08&gt;360,2200,3,06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-36,2300,14,10&gt;360,2200,3,10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-36,2300,14,11&gt;360,2200,3,11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-36,2300,14,12&gt;360,2200,3,14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-36(2300,14,13+2300,14,14</a:t>
            </a:r>
            <a:r>
              <a:rPr lang="ru-RU" sz="1800" b="1" dirty="0"/>
              <a:t>)&gt;360,2200,3,15*</a:t>
            </a:r>
          </a:p>
        </p:txBody>
      </p:sp>
    </p:spTree>
    <p:extLst>
      <p:ext uri="{BB962C8B-B14F-4D97-AF65-F5344CB8AC3E}">
        <p14:creationId xmlns:p14="http://schemas.microsoft.com/office/powerpoint/2010/main" val="25307389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510" y="368660"/>
            <a:ext cx="88659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5. Число пациентов с умственной отсталостью</a:t>
            </a:r>
          </a:p>
          <a:p>
            <a:r>
              <a:rPr lang="ru-RU" sz="1800" b="1" dirty="0" smtClean="0"/>
              <a:t>-36,2300,22,04&gt;360,2200,4,04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-36(2300,22,05+2300,22,06</a:t>
            </a:r>
            <a:r>
              <a:rPr lang="ru-RU" sz="1800" b="1" dirty="0"/>
              <a:t>)&gt;360,2200,4,05*</a:t>
            </a:r>
          </a:p>
          <a:p>
            <a:r>
              <a:rPr lang="ru-RU" sz="1800" b="1" dirty="0" smtClean="0"/>
              <a:t>-36,2300,22,08&gt;360,2200,4,06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-36,2300,22,10&gt;360,2200,4,10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-36,2300,22,11&gt;360,2200,4,11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-36,2300,22,12&gt;360,2200,4,14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-36(2300,22,13+2300,22,14</a:t>
            </a:r>
            <a:r>
              <a:rPr lang="ru-RU" sz="1800" b="1" dirty="0"/>
              <a:t>)&gt;360,2200,4,15</a:t>
            </a:r>
            <a:r>
              <a:rPr lang="ru-RU" sz="1800" b="1" dirty="0" smtClean="0"/>
              <a:t>*</a:t>
            </a:r>
          </a:p>
          <a:p>
            <a:endParaRPr lang="ru-RU" sz="1800" b="1" dirty="0"/>
          </a:p>
          <a:p>
            <a:r>
              <a:rPr lang="ru-RU" sz="1800" b="1" dirty="0" smtClean="0"/>
              <a:t>6.Число пациентов с заболеваниями, </a:t>
            </a:r>
            <a:r>
              <a:rPr lang="ru-RU" sz="1800" b="1" dirty="0" err="1" smtClean="0"/>
              <a:t>связ</a:t>
            </a:r>
            <a:r>
              <a:rPr lang="ru-RU" sz="1800" b="1" dirty="0" smtClean="0"/>
              <a:t>. с злоупотреблением ПАВ</a:t>
            </a:r>
          </a:p>
          <a:p>
            <a:r>
              <a:rPr lang="ru-RU" sz="1800" b="1" dirty="0" smtClean="0"/>
              <a:t>-36,2300,23,04&gt;360,2200,6,04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-36(2300,23,05+2300,23,06</a:t>
            </a:r>
            <a:r>
              <a:rPr lang="ru-RU" sz="1800" b="1" dirty="0"/>
              <a:t>)&gt;360,2200,5,05*</a:t>
            </a:r>
          </a:p>
          <a:p>
            <a:r>
              <a:rPr lang="ru-RU" sz="1800" b="1" dirty="0" smtClean="0"/>
              <a:t>-36,2300,23,08&gt;360,2200,6,06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-36,2300,23,10&gt;360,2200,6,10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-36,2300,23,11&gt;360,2200,6,11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-36,2300,23,12&gt;360,2200,6,14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-36(2300,23,13+2300,23,14</a:t>
            </a:r>
            <a:r>
              <a:rPr lang="ru-RU" sz="1800" b="1" dirty="0"/>
              <a:t>)&gt;360,2200,6,15</a:t>
            </a:r>
            <a:r>
              <a:rPr lang="ru-RU" sz="1800" b="1" dirty="0" smtClean="0"/>
              <a:t>*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7.36,2340,1,02=360,2330,1,02+360,2330,1,03+360,2330,1,04+360,2330,1,05</a:t>
            </a:r>
            <a:r>
              <a:rPr lang="ru-RU" sz="1800" b="1" dirty="0"/>
              <a:t>*</a:t>
            </a:r>
          </a:p>
          <a:p>
            <a:r>
              <a:rPr lang="ru-RU" sz="1800" b="1" dirty="0" smtClean="0"/>
              <a:t>Представленные контроли составляют часть контролей, проводимых в программе </a:t>
            </a:r>
            <a:r>
              <a:rPr lang="ru-RU" sz="1800" b="1" dirty="0" err="1" smtClean="0"/>
              <a:t>Медстат</a:t>
            </a:r>
            <a:r>
              <a:rPr lang="ru-RU" sz="1800" b="1" dirty="0" smtClean="0"/>
              <a:t>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3686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800" b="1" kern="0" dirty="0" err="1" smtClean="0"/>
              <a:t>Межформенный</a:t>
            </a:r>
            <a:r>
              <a:rPr lang="ru-RU" altLang="ru-RU" sz="1800" b="1" kern="0" dirty="0" smtClean="0"/>
              <a:t> контроль – формы 36 и 36ПЛ (новое) (продолжение)</a:t>
            </a:r>
            <a:endParaRPr lang="ru-RU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9763858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88913"/>
            <a:ext cx="8229600" cy="4953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b="1" dirty="0" err="1" smtClean="0"/>
              <a:t>Межформенный</a:t>
            </a:r>
            <a:r>
              <a:rPr lang="ru-RU" altLang="ru-RU" sz="2000" b="1" dirty="0" smtClean="0"/>
              <a:t> контроль – фф.№10, 36 и 12</a:t>
            </a:r>
            <a:endParaRPr lang="ru-RU" sz="20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00" y="773704"/>
            <a:ext cx="9072500" cy="5535615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ru-RU" altLang="ru-RU" sz="1800" b="1" dirty="0" smtClean="0"/>
              <a:t>        В данной презентации </a:t>
            </a:r>
            <a:r>
              <a:rPr lang="ru-RU" altLang="ru-RU" sz="1800" b="1" dirty="0" err="1" smtClean="0"/>
              <a:t>межформенные</a:t>
            </a:r>
            <a:r>
              <a:rPr lang="ru-RU" altLang="ru-RU" sz="1800" b="1" dirty="0" smtClean="0"/>
              <a:t> контроли между фф.10-36 и ф.12 не приводятся по причине того, что нет сведений об изменениях в последней за 2021г. на текущую дату.</a:t>
            </a:r>
          </a:p>
          <a:p>
            <a:pPr marL="0" indent="0" algn="just">
              <a:buNone/>
            </a:pPr>
            <a:endParaRPr lang="ru-RU" altLang="ru-RU" sz="1800" b="1" dirty="0" smtClean="0"/>
          </a:p>
          <a:p>
            <a:pPr marL="0" indent="0" algn="just">
              <a:buNone/>
            </a:pPr>
            <a:endParaRPr lang="ru-RU" altLang="ru-RU" sz="1800" b="1" dirty="0"/>
          </a:p>
          <a:p>
            <a:pPr marL="0" indent="0" algn="just">
              <a:buNone/>
            </a:pPr>
            <a:endParaRPr lang="ru-RU" altLang="ru-RU" sz="1800" b="1" dirty="0" smtClean="0"/>
          </a:p>
        </p:txBody>
      </p:sp>
      <p:sp>
        <p:nvSpPr>
          <p:cNvPr id="8192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A17769-10FE-4DAA-B4CF-203E638526D3}" type="slidenum">
              <a:rPr lang="ru-RU" smtClean="0"/>
              <a:pPr/>
              <a:t>55</a:t>
            </a:fld>
            <a:endParaRPr lang="ru-RU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66D4EF-DB32-4236-931B-3B9253692318}" type="slidenum">
              <a:rPr lang="ru-RU" altLang="ru-RU" smtClean="0"/>
              <a:pPr/>
              <a:t>56</a:t>
            </a:fld>
            <a:endParaRPr lang="ru-RU" altLang="ru-RU" smtClean="0"/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00" y="53626"/>
            <a:ext cx="8910990" cy="602804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/>
              <a:t>	</a:t>
            </a:r>
            <a:r>
              <a:rPr lang="ru-RU" altLang="ru-RU" sz="2800" b="1" dirty="0" smtClean="0"/>
              <a:t>   </a:t>
            </a:r>
          </a:p>
          <a:p>
            <a:pPr eaLnBrk="1" hangingPunct="1">
              <a:buFontTx/>
              <a:buNone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  С вопросами и предложениями по улучшению отчетных форм</a:t>
            </a:r>
            <a:r>
              <a:rPr lang="ru-RU" altLang="ru-RU" sz="2800" b="1" smtClean="0"/>
              <a:t>, их заполнению</a:t>
            </a:r>
            <a:r>
              <a:rPr lang="ru-RU" altLang="ru-RU" sz="2800" b="1" dirty="0" smtClean="0"/>
              <a:t>, качеству приема можно обращаться по электронным адресам: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ru-RU" sz="2800" b="1" dirty="0" smtClean="0">
                <a:solidFill>
                  <a:srgbClr val="008000"/>
                </a:solidFill>
                <a:hlinkClick r:id="rId2"/>
              </a:rPr>
              <a:t>stat@mednet.ru</a:t>
            </a:r>
            <a:r>
              <a:rPr lang="en-US" altLang="ru-RU" sz="2800" b="1" dirty="0" smtClean="0"/>
              <a:t> – </a:t>
            </a:r>
            <a:r>
              <a:rPr lang="ru-RU" altLang="ru-RU" sz="2800" b="1" dirty="0" smtClean="0"/>
              <a:t>ЦНИИОИЗ МЗ РФ</a:t>
            </a:r>
            <a:endParaRPr lang="en-US" altLang="ru-RU" sz="2800" b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ru-RU" sz="2800" b="1" dirty="0" smtClean="0">
                <a:solidFill>
                  <a:srgbClr val="008000"/>
                </a:solidFill>
              </a:rPr>
              <a:t>Otdel-haa@yandex.ru</a:t>
            </a:r>
            <a:r>
              <a:rPr lang="en-US" altLang="ru-RU" sz="2800" b="1" dirty="0" smtClean="0"/>
              <a:t>– </a:t>
            </a:r>
            <a:r>
              <a:rPr lang="ru-RU" altLang="ru-RU" sz="2800" b="1" dirty="0" smtClean="0"/>
              <a:t>Отдел организационных и эпидемиологических проблем психиатрии ФГБУ НМИЦПН им. Сербского - Николаева Татьяна Алексеевна</a:t>
            </a:r>
            <a:endParaRPr lang="en-US" altLang="ru-RU" sz="2800" b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ru-RU" sz="2800" b="1" dirty="0" smtClean="0">
                <a:solidFill>
                  <a:srgbClr val="008000"/>
                </a:solidFill>
                <a:hlinkClick r:id="rId3"/>
              </a:rPr>
              <a:t>Sidoryuk.o@</a:t>
            </a:r>
            <a:r>
              <a:rPr lang="en-US" altLang="ru-RU" sz="2800" b="1" dirty="0" smtClean="0">
                <a:solidFill>
                  <a:srgbClr val="008000"/>
                </a:solidFill>
                <a:hlinkClick r:id="rId4"/>
              </a:rPr>
              <a:t>serbsky.ru</a:t>
            </a:r>
            <a:r>
              <a:rPr lang="en-US" altLang="ru-RU" sz="2800" b="1" dirty="0" smtClean="0"/>
              <a:t> </a:t>
            </a:r>
            <a:r>
              <a:rPr lang="en-US" altLang="ru-RU" sz="2800" b="1" dirty="0"/>
              <a:t>– </a:t>
            </a:r>
            <a:r>
              <a:rPr lang="ru-RU" altLang="ru-RU" sz="2800" b="1" dirty="0" err="1" smtClean="0"/>
              <a:t>Сидорюк</a:t>
            </a:r>
            <a:r>
              <a:rPr lang="ru-RU" altLang="ru-RU" sz="2800" b="1" dirty="0" smtClean="0"/>
              <a:t> Ольга Вячеславовна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800" b="1" dirty="0" smtClean="0"/>
          </a:p>
          <a:p>
            <a:pPr eaLnBrk="1" hangingPunct="1">
              <a:buFontTx/>
              <a:buNone/>
            </a:pPr>
            <a:endParaRPr lang="ru-RU" altLang="ru-RU" sz="2800" b="1" dirty="0" smtClean="0"/>
          </a:p>
          <a:p>
            <a:pPr eaLnBrk="1" hangingPunct="1">
              <a:buFontTx/>
              <a:buNone/>
            </a:pPr>
            <a:endParaRPr lang="ru-RU" alt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БУДЬТЕ ЗДОРОВЫ!!!</a:t>
            </a:r>
          </a:p>
        </p:txBody>
      </p:sp>
      <p:sp>
        <p:nvSpPr>
          <p:cNvPr id="20482" name="Объект 3"/>
          <p:cNvSpPr>
            <a:spLocks noGrp="1"/>
          </p:cNvSpPr>
          <p:nvPr>
            <p:ph idx="1"/>
          </p:nvPr>
        </p:nvSpPr>
        <p:spPr>
          <a:xfrm>
            <a:off x="566738" y="1268413"/>
            <a:ext cx="8229600" cy="4995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                                       ДО НОВЫХ ВСТРЕЧ.</a:t>
            </a:r>
          </a:p>
          <a:p>
            <a:pPr algn="just">
              <a:defRPr/>
            </a:pPr>
            <a:endParaRPr lang="ru-RU" sz="1600" b="1" dirty="0" smtClean="0">
              <a:solidFill>
                <a:srgbClr val="000000"/>
              </a:solidFill>
            </a:endParaRPr>
          </a:p>
          <a:p>
            <a:pPr algn="just">
              <a:defRPr/>
            </a:pP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2048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1F07D0-91AC-40B2-AB22-FC4B46CAB1B3}" type="slidenum">
              <a:rPr lang="ru-RU" smtClean="0"/>
              <a:pPr/>
              <a:t>57</a:t>
            </a:fld>
            <a:endParaRPr 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38790"/>
            <a:ext cx="7380820" cy="49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63715"/>
            <a:ext cx="8345488" cy="5262448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  <a:defRPr/>
            </a:pPr>
            <a:endParaRPr lang="ru-RU" sz="4400" dirty="0" smtClean="0">
              <a:solidFill>
                <a:srgbClr val="C00000"/>
              </a:solidFill>
            </a:endParaRPr>
          </a:p>
          <a:p>
            <a:pPr algn="ctr">
              <a:buFontTx/>
              <a:buNone/>
              <a:defRPr/>
            </a:pPr>
            <a:endParaRPr lang="ru-RU" sz="2800" dirty="0" smtClean="0">
              <a:solidFill>
                <a:srgbClr val="008000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4400" dirty="0" smtClean="0">
                <a:solidFill>
                  <a:srgbClr val="008000"/>
                </a:solidFill>
                <a:ea typeface="+mj-ea"/>
              </a:rPr>
              <a:t>Благодарим </a:t>
            </a:r>
          </a:p>
          <a:p>
            <a:pPr algn="ctr">
              <a:buFontTx/>
              <a:buNone/>
              <a:defRPr/>
            </a:pPr>
            <a:r>
              <a:rPr lang="ru-RU" sz="4400" dirty="0" smtClean="0">
                <a:solidFill>
                  <a:srgbClr val="008000"/>
                </a:solidFill>
                <a:ea typeface="+mj-ea"/>
              </a:rPr>
              <a:t>за внимание!</a:t>
            </a:r>
            <a:endParaRPr lang="ru-RU" sz="1600" dirty="0" smtClean="0"/>
          </a:p>
        </p:txBody>
      </p:sp>
      <p:sp>
        <p:nvSpPr>
          <p:cNvPr id="9625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5C1DD5-A787-4AE1-B38C-FD3D19D9F7F9}" type="slidenum">
              <a:rPr lang="ru-RU" smtClean="0">
                <a:solidFill>
                  <a:srgbClr val="000000"/>
                </a:solidFill>
              </a:rPr>
              <a:pPr/>
              <a:t>58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6260" name="Улыбающееся лицо 1"/>
          <p:cNvSpPr>
            <a:spLocks noChangeArrowheads="1"/>
          </p:cNvSpPr>
          <p:nvPr/>
        </p:nvSpPr>
        <p:spPr bwMode="auto">
          <a:xfrm>
            <a:off x="4437063" y="5454650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1" name="Улыбающееся лицо 2"/>
          <p:cNvSpPr>
            <a:spLocks noChangeArrowheads="1"/>
          </p:cNvSpPr>
          <p:nvPr/>
        </p:nvSpPr>
        <p:spPr bwMode="auto">
          <a:xfrm>
            <a:off x="3986213" y="5454650"/>
            <a:ext cx="1905000" cy="145415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2" name="Улыбающееся лицо 3"/>
          <p:cNvSpPr>
            <a:spLocks noChangeArrowheads="1"/>
          </p:cNvSpPr>
          <p:nvPr/>
        </p:nvSpPr>
        <p:spPr bwMode="auto">
          <a:xfrm>
            <a:off x="2997200" y="4643438"/>
            <a:ext cx="30607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3" name="Улыбающееся лицо 4"/>
          <p:cNvSpPr>
            <a:spLocks noChangeArrowheads="1"/>
          </p:cNvSpPr>
          <p:nvPr/>
        </p:nvSpPr>
        <p:spPr bwMode="auto">
          <a:xfrm>
            <a:off x="4167188" y="5319713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4" name="Улыбающееся лицо 6"/>
          <p:cNvSpPr>
            <a:spLocks noChangeArrowheads="1"/>
          </p:cNvSpPr>
          <p:nvPr/>
        </p:nvSpPr>
        <p:spPr bwMode="auto">
          <a:xfrm>
            <a:off x="4841875" y="5049838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5" name="Улыбающееся лицо 1"/>
          <p:cNvSpPr>
            <a:spLocks noChangeArrowheads="1"/>
          </p:cNvSpPr>
          <p:nvPr/>
        </p:nvSpPr>
        <p:spPr bwMode="auto">
          <a:xfrm>
            <a:off x="7002463" y="2843213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AE866-E62F-4071-98FB-0DFD0CC96FE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/>
          </p:nvPr>
        </p:nvSpPr>
        <p:spPr>
          <a:xfrm>
            <a:off x="0" y="71718"/>
            <a:ext cx="9144000" cy="61025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355600" algn="just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2. Кадры. В 2020 г. по сравнению с 2019 г. уменьшилось на 154 человека (а по сравнению с 2005г. – на 1801) число врачей-психиатров (физических лиц). Число занятых ими должностей снизилось соответственно на 103,25 </a:t>
            </a:r>
            <a:r>
              <a:rPr lang="ru-RU" sz="2000" b="1" dirty="0">
                <a:solidFill>
                  <a:srgbClr val="000000"/>
                </a:solidFill>
              </a:rPr>
              <a:t>и 1119 </a:t>
            </a:r>
            <a:r>
              <a:rPr lang="ru-RU" sz="2000" b="1" dirty="0" smtClean="0">
                <a:solidFill>
                  <a:srgbClr val="000000"/>
                </a:solidFill>
              </a:rPr>
              <a:t>ставок. Доля занятых на амбулаторном приеме должностей увеличилась с 44,3% до 50,0%. </a:t>
            </a:r>
          </a:p>
          <a:p>
            <a:pPr marL="0" indent="355600" algn="just"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Коэффициент совместительства врачей - психиатров составил в 2020 г. 1,4 (в 2005 г. – </a:t>
            </a:r>
            <a:r>
              <a:rPr lang="ru-RU" sz="2000" b="1" dirty="0" smtClean="0">
                <a:solidFill>
                  <a:srgbClr val="000000"/>
                </a:solidFill>
              </a:rPr>
              <a:t>1,3). </a:t>
            </a:r>
            <a:endParaRPr lang="ru-RU" sz="2000" b="1" dirty="0">
              <a:solidFill>
                <a:srgbClr val="000000"/>
              </a:solidFill>
            </a:endParaRPr>
          </a:p>
          <a:p>
            <a:pPr marL="0" indent="355600" algn="just"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rgbClr val="000000"/>
                </a:solidFill>
              </a:rPr>
              <a:t>В 2020 г. по сравнению с 2019 г</a:t>
            </a:r>
            <a:r>
              <a:rPr lang="ru-RU" sz="2000" b="1" dirty="0" smtClean="0">
                <a:solidFill>
                  <a:srgbClr val="000000"/>
                </a:solidFill>
              </a:rPr>
              <a:t>. произошло сокращение числа врачей-психотерапевтов (физических лиц) на 39 человек, а по сравнению с 2005г. – на 896 человек. Общее число занятых ими должностей уменьшилось соответственно на </a:t>
            </a:r>
            <a:r>
              <a:rPr lang="ru-RU" sz="2000" b="1" dirty="0" smtClean="0">
                <a:solidFill>
                  <a:schemeClr val="tx1"/>
                </a:solidFill>
              </a:rPr>
              <a:t>117,75 и </a:t>
            </a:r>
            <a:r>
              <a:rPr lang="ru-RU" sz="2000" b="1" dirty="0" smtClean="0">
                <a:solidFill>
                  <a:srgbClr val="000000"/>
                </a:solidFill>
              </a:rPr>
              <a:t> 1551,50 ставки</a:t>
            </a:r>
            <a:r>
              <a:rPr lang="ru-RU" sz="2000" b="1" dirty="0">
                <a:solidFill>
                  <a:srgbClr val="000000"/>
                </a:solidFill>
              </a:rPr>
              <a:t>. Доля занятых на амбулаторном приеме должностей увеличилась с </a:t>
            </a:r>
            <a:r>
              <a:rPr lang="ru-RU" sz="2000" b="1" dirty="0" smtClean="0">
                <a:solidFill>
                  <a:srgbClr val="000000"/>
                </a:solidFill>
              </a:rPr>
              <a:t>54,9% </a:t>
            </a:r>
            <a:r>
              <a:rPr lang="ru-RU" sz="2000" b="1" dirty="0">
                <a:solidFill>
                  <a:srgbClr val="000000"/>
                </a:solidFill>
              </a:rPr>
              <a:t>до </a:t>
            </a:r>
            <a:r>
              <a:rPr lang="ru-RU" sz="2000" b="1" dirty="0" smtClean="0">
                <a:solidFill>
                  <a:srgbClr val="000000"/>
                </a:solidFill>
              </a:rPr>
              <a:t>58,4%. </a:t>
            </a:r>
            <a:endParaRPr lang="ru-RU" sz="2000" b="1" dirty="0">
              <a:solidFill>
                <a:srgbClr val="000000"/>
              </a:solidFill>
            </a:endParaRPr>
          </a:p>
          <a:p>
            <a:pPr marL="0" indent="355600" algn="just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Понизился в 2020 </a:t>
            </a:r>
            <a:r>
              <a:rPr lang="ru-RU" sz="2000" b="1" dirty="0">
                <a:solidFill>
                  <a:srgbClr val="000000"/>
                </a:solidFill>
              </a:rPr>
              <a:t>г. п</a:t>
            </a:r>
            <a:r>
              <a:rPr lang="ru-RU" sz="2000" b="1" dirty="0" smtClean="0">
                <a:solidFill>
                  <a:srgbClr val="000000"/>
                </a:solidFill>
              </a:rPr>
              <a:t>о сравнению с 2005 </a:t>
            </a:r>
            <a:r>
              <a:rPr lang="ru-RU" sz="2000" b="1" dirty="0">
                <a:solidFill>
                  <a:srgbClr val="000000"/>
                </a:solidFill>
              </a:rPr>
              <a:t>г</a:t>
            </a:r>
            <a:r>
              <a:rPr lang="ru-RU" sz="2000" b="1" dirty="0" smtClean="0">
                <a:solidFill>
                  <a:srgbClr val="000000"/>
                </a:solidFill>
              </a:rPr>
              <a:t>. (1,90), но остался довольно высоким, коэффициент совместительства у врачей психотерапевтов – 1,58.</a:t>
            </a:r>
          </a:p>
          <a:p>
            <a:pPr marL="0" indent="355600" algn="just">
              <a:spcBef>
                <a:spcPct val="0"/>
              </a:spcBef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Снизилась обеспеченность населения врачами-психиатрами (с 1,02 в 2005г. до 0,86 в 2020г. на 10 тысяч населения) и врачами-психотерапевтами (</a:t>
            </a:r>
            <a:r>
              <a:rPr lang="ru-RU" sz="2000" b="1" dirty="0">
                <a:solidFill>
                  <a:srgbClr val="000000"/>
                </a:solidFill>
              </a:rPr>
              <a:t>с 0,13 в 2005г. до </a:t>
            </a:r>
            <a:r>
              <a:rPr lang="ru-RU" sz="2000" b="1" dirty="0" smtClean="0">
                <a:solidFill>
                  <a:srgbClr val="000000"/>
                </a:solidFill>
              </a:rPr>
              <a:t>0,09 </a:t>
            </a:r>
            <a:r>
              <a:rPr lang="ru-RU" sz="2000" b="1" dirty="0">
                <a:solidFill>
                  <a:srgbClr val="000000"/>
                </a:solidFill>
              </a:rPr>
              <a:t>в 2020г. на 10 </a:t>
            </a:r>
            <a:r>
              <a:rPr lang="ru-RU" sz="2000" b="1" dirty="0" smtClean="0">
                <a:solidFill>
                  <a:srgbClr val="000000"/>
                </a:solidFill>
              </a:rPr>
              <a:t>тысяч населения</a:t>
            </a:r>
            <a:r>
              <a:rPr lang="ru-RU" sz="2000" b="1" dirty="0">
                <a:solidFill>
                  <a:srgbClr val="000000"/>
                </a:solidFill>
              </a:rPr>
              <a:t>).</a:t>
            </a:r>
          </a:p>
          <a:p>
            <a:pPr marL="0" indent="355600" algn="just">
              <a:spcBef>
                <a:spcPct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0" indent="355600" algn="just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2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3466"/>
              </p:ext>
            </p:extLst>
          </p:nvPr>
        </p:nvGraphicFramePr>
        <p:xfrm>
          <a:off x="116505" y="989014"/>
          <a:ext cx="4230470" cy="505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998956"/>
              </p:ext>
            </p:extLst>
          </p:nvPr>
        </p:nvGraphicFramePr>
        <p:xfrm>
          <a:off x="4526995" y="1178749"/>
          <a:ext cx="4500500" cy="499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39750" y="260350"/>
            <a:ext cx="8229600" cy="439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kern="0" dirty="0" smtClean="0"/>
              <a:t>Кадры врачей – психиатров (</a:t>
            </a:r>
            <a:r>
              <a:rPr lang="ru-RU" sz="2000" b="1" kern="0" dirty="0" err="1" smtClean="0"/>
              <a:t>абс</a:t>
            </a:r>
            <a:r>
              <a:rPr lang="ru-RU" sz="2000" b="1" kern="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47807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66725" y="260350"/>
            <a:ext cx="8154988" cy="782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kern="0" dirty="0" smtClean="0"/>
              <a:t>Кадры врачей – психиатров   (на 10 тыс. населения)</a:t>
            </a: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710928"/>
              </p:ext>
            </p:extLst>
          </p:nvPr>
        </p:nvGraphicFramePr>
        <p:xfrm>
          <a:off x="18490" y="1042989"/>
          <a:ext cx="4373490" cy="549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73664"/>
              </p:ext>
            </p:extLst>
          </p:nvPr>
        </p:nvGraphicFramePr>
        <p:xfrm>
          <a:off x="4287838" y="1133745"/>
          <a:ext cx="4856162" cy="516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234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7AF1-81E6-40AC-A286-1EC3F8210F4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735462" y="233645"/>
            <a:ext cx="7951338" cy="439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kern="0" dirty="0" smtClean="0"/>
              <a:t>Кадры врачей – психотерапевтов (</a:t>
            </a:r>
            <a:r>
              <a:rPr lang="ru-RU" sz="2000" b="1" kern="0" dirty="0" err="1" smtClean="0"/>
              <a:t>абс</a:t>
            </a:r>
            <a:r>
              <a:rPr lang="ru-RU" sz="2000" b="1" kern="0" dirty="0" smtClean="0"/>
              <a:t>.)</a:t>
            </a: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041049"/>
              </p:ext>
            </p:extLst>
          </p:nvPr>
        </p:nvGraphicFramePr>
        <p:xfrm>
          <a:off x="116504" y="773705"/>
          <a:ext cx="4365485" cy="560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863703"/>
              </p:ext>
            </p:extLst>
          </p:nvPr>
        </p:nvGraphicFramePr>
        <p:xfrm>
          <a:off x="4436985" y="908720"/>
          <a:ext cx="4573125" cy="529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692539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15928</TotalTime>
  <Words>3962</Words>
  <Application>Microsoft Office PowerPoint</Application>
  <PresentationFormat>Экран (4:3)</PresentationFormat>
  <Paragraphs>624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2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Число мест в ЛПМ (ЛТМ)</vt:lpstr>
      <vt:lpstr>6. В 2020 г. по сравнению с 2019 г. уменьшилось абсолютное число зарегистрированных пациентов на 84357 человек или 2,1% (в 2019 г. – на 902 человека, на 0,02%). Наибольшая убыль была в числе пациентов с непсихотическими  психическими расстройствами – на 51019 человек или на 2,5% (в 2019 г. – на 12328 человек или на 0,6%). Число пациентов с  умственной отсталостью уменьшилось на 19460 человек или 2,3% (в 2019 г. - на 12441 человека или на 1,5%) с 835516 до 816056 человек. Количество пациентов, страдающих психотическими психическими расстройствами или слабоумием, в РФ в 2020 году по сравнению с 2019 годом снизилось на 13878 человек или на 1,3%.          Показатель общей заболеваемости (болезненности) психическими расстройствами уменьшился за год на 2,13% с 2680,5 до 2623,3 в расчете на 100 тыс.нас. (в 2019 г. прирост на 0,06% - c 2678,7 до 2680,2). Общая заболеваемость выросла по отдельным нозологиям – хронические неорганические, включая детские, психозы – на 9,8% (в 2019 г - на 10,2%), из них аутизм – на 15,8% (в 2019 г. - на 16,6%) и синдромом Аспергера – на 6,3% (на 11,6%).</vt:lpstr>
      <vt:lpstr>Зарегистрировано пациентов с психическими расстройствами в РФ в 2019-2020 гг. </vt:lpstr>
      <vt:lpstr>В 2020 г. число пациентов с впервые в жизни установленным диагнозом психического расстройства уменьшилось по сравнению с 2019 г. на 73790 человек (в 2019 г. прирост на 19342), показатель на 100 тыс. населения снизился до 262,0 или на 16,1% (в 2019 г. рост с 299,0 до 312,2 или на 4,4%).           Значительнее всего было уменьшение группы умственной отсталости – с 20,7 до 15,4 на 100 тыс. населения или на 23,4%, затем - непсихотических психических расстройств – с 229,4 до 191,5 или на 16,5%, психотических – с 62,7 до 55,1 или на 12,1%. В общем числе пациентов значительная доля приходится на психические расстройства органического психотического и непсихотического характера как в контингенте, так и среди первичных пациентов с тенденцией к возрастанию. В 2020 г. суммарная доля органических расстройств составила 36,0%, как и в 2019 г. в контингенте психически больных, и 44,5% (44,3% в 2019г.) среди первичных.   </vt:lpstr>
      <vt:lpstr>Пациенты с впервые в жизни установленным диагнозом                  психического расстройства в РФ в 2019-2020 гг.</vt:lpstr>
      <vt:lpstr>7. Инвалидность. В 2020 г. уменьшилось число пациентов, имеющих инвалидность вследствие психических расстройств и расстройств поведения, на 9435 человек, или на 0,9% с 1055588 до 1046153 (в 2019 г. было увеличение на 4892 человека, или на 0,5%). Показатель инвалидизации на 100 тыс. населения составил 712,9 (в 2019 г. - 719,2). Т.е. в 2020 г. более 27,0% зарегистрированных пациентов с психическими расстройствами являлись инвалидами по психическому заболеванию. Это объясняется выраженным социально - дезадаптирующим характером течения психических расстройств и расстройств поведения, отсутствием у психиатрических служб возможностей полноценной социально-трудовой реабилитации психически больных, стойко утративших и не стойко утративших трудоспособность.</vt:lpstr>
      <vt:lpstr>Стойкая утрата трудоспособности вследствие психических расстройств в Российской Федерации в 2019 – 2020 гг.</vt:lpstr>
      <vt:lpstr>Презентация PowerPoint</vt:lpstr>
      <vt:lpstr> Клиническая структура инвалидности по психическим расстройствам в РФ в 2018 – 2020 гг. (абс.)</vt:lpstr>
      <vt:lpstr>Показатели инвалидности в связи с психическими расстройствами на 100 тыс. населения в РФ в 2018 – 2020 гг.</vt:lpstr>
      <vt:lpstr>Аналогичная ситуация сложилась с контингентом пациентов с психическими расстройствами, впервые признанными инвалидами. В 2020 г. по сравнению с 2019 г. число первично стойко утративших трудоспособность пациентов уменьшилось с 41420 до 35998 на 5422 человека, или на 13,1% (в 2019 г. прирост на 775 человек, или на 1,9%).  В расчете на 100 тыс. населения показатель инвалидизации уменьшился до 24,5 (в 2019 г. вырос с 27,7 в 2018 г. до 28,2).</vt:lpstr>
      <vt:lpstr>Первичная инвалидность вследствие психических расстройств в Российской Федерации в 2019 – 2020 гг.</vt:lpstr>
      <vt:lpstr>Презентация PowerPoint</vt:lpstr>
      <vt:lpstr>Презентация PowerPoint</vt:lpstr>
      <vt:lpstr>       8. В 2020г. уменьшилось общее число госпитализированных в стационары с 751263 человек до 597323, на 20,5%  (в 2019 г. прирост на 0,5%). Интенсивный показатель общего числа госпитализированных составил 407,0 с убылью с 511,9, также на 20,5% (убыль в 2019 г. – 18,5%). По поводу психических расстройств госпитализировано 503421 человек против 630153 в 2019 году (уменьшение на 20,1%).   В структуре нозологий 56,8% (в 2019 г. - 51,8%) составляет группа психозов и состояний слабоумия, из которых 65,6% (в 2019 г. - 63,8%) составляют расстройства шизофренического спектра.           Среднее число дней пребывания в стационарах пациентов с психическими расстройствами увеличилось 68,8 дней (в 2019г. снижение 67,4 до 63,3 дня). Этот показатель в группе психозов и состояний слабоумия составил 84,3 дня (в 2019 г. - 80,8 дней), в группе шизофренических расстройств – 91,5 дней (в 2019 г. - 88,3 дня), с умственной отсталостью – 86,7 дней (в 2019 г. - 73,8 дней), с непсихотическими психическими расстройствами – 39,5 дней (в 2019 г. - 36,6 дней).  За последний год увеличилась доля повторно госпитализированных в течение года пациентов с 19,2% до 19,6%. </vt:lpstr>
      <vt:lpstr>Показатели госпитализации по поводу психических расстройств в РФ в 2019-2020 гг. </vt:lpstr>
      <vt:lpstr>ЧАСТЬ II</vt:lpstr>
      <vt:lpstr>Форма №10. Внутриформенные внутритабличные контроли - таблицы 2000 и 3000 </vt:lpstr>
      <vt:lpstr> Форма №10. Внутриформенные внутритабличные контроли - таблицы 2000 и 3000 (продолжение)  </vt:lpstr>
      <vt:lpstr>Форма №10. Внутриформенные внутритабличные контроли - таблицы 2000 и 3000 (продолжение)</vt:lpstr>
      <vt:lpstr>Внутриформенный внутритабличный контроли - таблицы 2000 и 3000 (продолжение)</vt:lpstr>
      <vt:lpstr>Внутриформенный внутритабличный контроли - таблицы 2000 и 3000 (продолжение)</vt:lpstr>
      <vt:lpstr>Внутриформенный межтабличный контроли – между тт. 2000 и 3000</vt:lpstr>
      <vt:lpstr>Презентация PowerPoint</vt:lpstr>
      <vt:lpstr>Ф.36. Внутриформенный внутритабличный контроли  таблицы 2100 и 2110</vt:lpstr>
      <vt:lpstr>Ф.36. Внутриформенный внутритабличный контроли  таблиц 2100 и 2110 (продолжение)</vt:lpstr>
      <vt:lpstr>Презентация PowerPoint</vt:lpstr>
      <vt:lpstr>Внутритабличные контроли таблицы 2300</vt:lpstr>
      <vt:lpstr>Презентация PowerPoint</vt:lpstr>
      <vt:lpstr>Презентация PowerPoint</vt:lpstr>
      <vt:lpstr>Межформенный контроль – формы 10 и 36</vt:lpstr>
      <vt:lpstr>Межформенный контроль – формы 10 и 36 (продолжение)</vt:lpstr>
      <vt:lpstr>Межформенный контроль – формы 10 и 36 (продолжение)</vt:lpstr>
      <vt:lpstr>Межформенный контроль – формы 10 и 36 (продолжение)</vt:lpstr>
      <vt:lpstr>Презентация PowerPoint</vt:lpstr>
      <vt:lpstr>Межформенный контроль – формы 36 и 36ПЛ (новое) </vt:lpstr>
      <vt:lpstr>Межформенный контроль – формы 36 и 36ПЛ (новое) (продолжение)</vt:lpstr>
      <vt:lpstr>Презентация PowerPoint</vt:lpstr>
      <vt:lpstr>Презентация PowerPoint</vt:lpstr>
      <vt:lpstr>Презентация PowerPoint</vt:lpstr>
      <vt:lpstr>Межформенный контроль – фф.№10, 36 и 12</vt:lpstr>
      <vt:lpstr>Презентация PowerPoint</vt:lpstr>
      <vt:lpstr>БУДЬТЕ ЗДОРОВЫ!!!</vt:lpstr>
      <vt:lpstr>Презентация PowerPoint</vt:lpstr>
    </vt:vector>
  </TitlesOfParts>
  <Company>DarkStar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Киржанова</dc:creator>
  <cp:lastModifiedBy>Татьяна Николаева</cp:lastModifiedBy>
  <cp:revision>2046</cp:revision>
  <cp:lastPrinted>2016-12-08T05:24:21Z</cp:lastPrinted>
  <dcterms:created xsi:type="dcterms:W3CDTF">2010-09-29T13:24:53Z</dcterms:created>
  <dcterms:modified xsi:type="dcterms:W3CDTF">2021-12-07T06:10:06Z</dcterms:modified>
</cp:coreProperties>
</file>