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0">
  <p:sldMasterIdLst>
    <p:sldMasterId id="2147483708" r:id="rId1"/>
  </p:sldMasterIdLst>
  <p:notesMasterIdLst>
    <p:notesMasterId r:id="rId51"/>
  </p:notesMasterIdLst>
  <p:sldIdLst>
    <p:sldId id="340" r:id="rId2"/>
    <p:sldId id="516" r:id="rId3"/>
    <p:sldId id="550" r:id="rId4"/>
    <p:sldId id="783" r:id="rId5"/>
    <p:sldId id="792" r:id="rId6"/>
    <p:sldId id="793" r:id="rId7"/>
    <p:sldId id="794" r:id="rId8"/>
    <p:sldId id="795" r:id="rId9"/>
    <p:sldId id="791" r:id="rId10"/>
    <p:sldId id="603" r:id="rId11"/>
    <p:sldId id="604" r:id="rId12"/>
    <p:sldId id="704" r:id="rId13"/>
    <p:sldId id="705" r:id="rId14"/>
    <p:sldId id="706" r:id="rId15"/>
    <p:sldId id="796" r:id="rId16"/>
    <p:sldId id="797" r:id="rId17"/>
    <p:sldId id="561" r:id="rId18"/>
    <p:sldId id="711" r:id="rId19"/>
    <p:sldId id="713" r:id="rId20"/>
    <p:sldId id="714" r:id="rId21"/>
    <p:sldId id="717" r:id="rId22"/>
    <p:sldId id="718" r:id="rId23"/>
    <p:sldId id="719" r:id="rId24"/>
    <p:sldId id="720" r:id="rId25"/>
    <p:sldId id="721" r:id="rId26"/>
    <p:sldId id="722" r:id="rId27"/>
    <p:sldId id="723" r:id="rId28"/>
    <p:sldId id="724" r:id="rId29"/>
    <p:sldId id="725" r:id="rId30"/>
    <p:sldId id="726" r:id="rId31"/>
    <p:sldId id="728" r:id="rId32"/>
    <p:sldId id="731" r:id="rId33"/>
    <p:sldId id="732" r:id="rId34"/>
    <p:sldId id="743" r:id="rId35"/>
    <p:sldId id="744" r:id="rId36"/>
    <p:sldId id="747" r:id="rId37"/>
    <p:sldId id="749" r:id="rId38"/>
    <p:sldId id="750" r:id="rId39"/>
    <p:sldId id="752" r:id="rId40"/>
    <p:sldId id="753" r:id="rId41"/>
    <p:sldId id="754" r:id="rId42"/>
    <p:sldId id="755" r:id="rId43"/>
    <p:sldId id="756" r:id="rId44"/>
    <p:sldId id="757" r:id="rId45"/>
    <p:sldId id="758" r:id="rId46"/>
    <p:sldId id="759" r:id="rId47"/>
    <p:sldId id="760" r:id="rId48"/>
    <p:sldId id="761" r:id="rId49"/>
    <p:sldId id="762" r:id="rId50"/>
  </p:sldIdLst>
  <p:sldSz cx="9144000" cy="6858000" type="screen4x3"/>
  <p:notesSz cx="6810375" cy="9942513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D3FF"/>
    <a:srgbClr val="87893B"/>
    <a:srgbClr val="008000"/>
    <a:srgbClr val="0066FF"/>
    <a:srgbClr val="006600"/>
    <a:srgbClr val="CC0000"/>
    <a:srgbClr val="0066CC"/>
    <a:srgbClr val="6699FF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1" autoAdjust="0"/>
    <p:restoredTop sz="94660"/>
  </p:normalViewPr>
  <p:slideViewPr>
    <p:cSldViewPr>
      <p:cViewPr varScale="1">
        <p:scale>
          <a:sx n="111" d="100"/>
          <a:sy n="111" d="100"/>
        </p:scale>
        <p:origin x="177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639" cy="497047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147" y="0"/>
            <a:ext cx="2951639" cy="497047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C7B923E-1ECE-4B45-8F20-A1F3DD232AFE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70463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77" tIns="45738" rIns="91477" bIns="4573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515" y="4722733"/>
            <a:ext cx="5447346" cy="4473417"/>
          </a:xfrm>
          <a:prstGeom prst="rect">
            <a:avLst/>
          </a:prstGeom>
        </p:spPr>
        <p:txBody>
          <a:bodyPr vert="horz" lIns="91477" tIns="45738" rIns="91477" bIns="45738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879"/>
            <a:ext cx="2951639" cy="497046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147" y="9443879"/>
            <a:ext cx="2951639" cy="497046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7B7AAE2-DA4D-4466-8803-B93ABD149C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1EB39-7FFD-4F2F-82E2-75654EF4B179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6F6AC-DC0B-48CF-90BA-35F14087B7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B1F4F-3469-4E1F-AF0B-2221F98BB0CC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68535-E6A8-4E75-BF11-0C67F354C1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9BFD7-2F54-4BD4-951E-6D6BE604255B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4E81B-D667-4708-98E0-3256EFE0B5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4B170-AB42-43A2-8474-5C1D161E4BB3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7AFD8-FD70-4650-9F03-3DFE362F19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FD9B7-5B59-4A7A-8E0B-D4353BCF77CC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2C0AA-9FD0-44F2-A261-45052046AD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B159F-8511-43CA-9A05-D5D71B6DEB29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CE99A-E8BD-4CA6-AB52-0F433C6A76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2509C-4723-4085-BFBE-C81F8F04DBE3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BA65C-8C7B-456B-8581-D8F2E8046C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A4F76-CCB3-49EB-B395-6FA7B6AE3EB0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903BC-78C4-4E9A-B3DA-2499CE8FA5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E1ACC-49C6-440D-9D82-C86B5BB99750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52A94-7AAF-4030-BE8E-204AD512FF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30F7C-408F-48EF-988D-5302AB96EF96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7FE7-E152-4075-91D4-C3BA0A7B63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EE6F6-B1B0-4599-B194-BEC193B8D082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E42B0-EB04-4ADA-9C64-120D6685A7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084304-703E-4BDC-9061-D3A74DA93508}" type="datetimeFigureOut">
              <a:rPr lang="ru-RU"/>
              <a:pPr>
                <a:defRPr/>
              </a:pPr>
              <a:t>14.10.2024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07E25D-23CF-4D59-8DF5-8536C839B9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Documents and Settings\KuzovkovaDA\Рабочий стол\Logo_MinZdrav_var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-1168400"/>
            <a:ext cx="622776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341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/>
              <a:t>РОССИЯ 2022</a:t>
            </a:r>
            <a:endParaRPr lang="ru-RU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989138"/>
            <a:ext cx="9144000" cy="4287837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1773238"/>
            <a:ext cx="9144000" cy="28733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434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4177506"/>
            <a:ext cx="32258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684213" y="2227252"/>
            <a:ext cx="777716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Helios"/>
              </a:rPr>
              <a:t>ВСЕРОССИЙСКОЙ СОВЕЩАНИЕ РУКОВОДИТЕЛЕЙ СЛУЖБЫ МЕДИЦИНСКОЙ СТАТИСТИКИ</a:t>
            </a:r>
          </a:p>
          <a:p>
            <a:endParaRPr lang="ru-RU" sz="2400" b="1" dirty="0">
              <a:solidFill>
                <a:schemeClr val="bg1"/>
              </a:solidFill>
              <a:latin typeface="Helios"/>
            </a:endParaRPr>
          </a:p>
          <a:p>
            <a:r>
              <a:rPr lang="ru-RU" b="1" dirty="0">
                <a:solidFill>
                  <a:schemeClr val="bg1"/>
                </a:solidFill>
                <a:latin typeface="Helios"/>
              </a:rPr>
              <a:t>МОСКВА,  1</a:t>
            </a:r>
            <a:r>
              <a:rPr lang="en-US" b="1" dirty="0">
                <a:solidFill>
                  <a:schemeClr val="bg1"/>
                </a:solidFill>
                <a:latin typeface="Helios"/>
              </a:rPr>
              <a:t>0</a:t>
            </a:r>
            <a:r>
              <a:rPr lang="ru-RU" b="1" dirty="0">
                <a:solidFill>
                  <a:schemeClr val="bg1"/>
                </a:solidFill>
                <a:latin typeface="Helios"/>
              </a:rPr>
              <a:t> ОКТЯБРЯ 202</a:t>
            </a:r>
            <a:r>
              <a:rPr lang="en-US" b="1" dirty="0">
                <a:solidFill>
                  <a:schemeClr val="bg1"/>
                </a:solidFill>
                <a:latin typeface="Helios"/>
              </a:rPr>
              <a:t>4</a:t>
            </a:r>
            <a:r>
              <a:rPr lang="ru-RU" b="1" dirty="0">
                <a:solidFill>
                  <a:schemeClr val="bg1"/>
                </a:solidFill>
                <a:latin typeface="Helios"/>
              </a:rPr>
              <a:t> ГОДА</a:t>
            </a:r>
          </a:p>
          <a:p>
            <a:endParaRPr lang="ru-RU" b="1" dirty="0">
              <a:solidFill>
                <a:schemeClr val="bg1"/>
              </a:solidFill>
              <a:latin typeface="Helios"/>
            </a:endParaRPr>
          </a:p>
          <a:p>
            <a:r>
              <a:rPr lang="ru-RU" b="1" dirty="0">
                <a:solidFill>
                  <a:schemeClr val="bg1"/>
                </a:solidFill>
                <a:latin typeface="Helios"/>
              </a:rPr>
              <a:t>Начальник отдела медицинской статистики </a:t>
            </a:r>
          </a:p>
          <a:p>
            <a:r>
              <a:rPr lang="ru-RU" b="1" dirty="0">
                <a:solidFill>
                  <a:schemeClr val="bg1"/>
                </a:solidFill>
                <a:latin typeface="Helios"/>
              </a:rPr>
              <a:t>Департамента мониторинга, анализа и стратегического </a:t>
            </a:r>
          </a:p>
          <a:p>
            <a:r>
              <a:rPr lang="ru-RU" b="1" dirty="0">
                <a:solidFill>
                  <a:schemeClr val="bg1"/>
                </a:solidFill>
                <a:latin typeface="Helios"/>
              </a:rPr>
              <a:t>развития здравоохранения</a:t>
            </a:r>
          </a:p>
          <a:p>
            <a:endParaRPr lang="ru-RU" b="1" dirty="0">
              <a:solidFill>
                <a:schemeClr val="bg1"/>
              </a:solidFill>
              <a:latin typeface="Helios"/>
            </a:endParaRPr>
          </a:p>
          <a:p>
            <a:r>
              <a:rPr lang="ru-RU" b="1" dirty="0">
                <a:solidFill>
                  <a:schemeClr val="bg1"/>
                </a:solidFill>
                <a:latin typeface="Helios"/>
              </a:rPr>
              <a:t>АЛЕКСАНДРОВА ГАЛИНА АЛЕКСАНДРОВНА</a:t>
            </a:r>
          </a:p>
          <a:p>
            <a:endParaRPr lang="ru-RU" b="1" dirty="0">
              <a:solidFill>
                <a:schemeClr val="bg1"/>
              </a:solidFill>
              <a:latin typeface="Helio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412776"/>
            <a:ext cx="9144000" cy="4536504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t"/>
          <a:lstStyle/>
          <a:p>
            <a:pPr defTabSz="957263"/>
            <a:endParaRPr lang="ru-RU" sz="2800" b="1" u="sng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ФОРМА ФЕДЕРАЛЬНОГО  СТАТИСТИЧЕСКОГО НАБЛЮДЕНИЯ № 12</a:t>
            </a:r>
          </a:p>
          <a:p>
            <a:pPr defTabSz="957263"/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«СВЕДЕНИЯ </a:t>
            </a:r>
            <a:r>
              <a:rPr lang="en-US" sz="2400" b="1" dirty="0">
                <a:solidFill>
                  <a:schemeClr val="bg1"/>
                </a:solidFill>
              </a:rPr>
              <a:t>О</a:t>
            </a:r>
            <a:r>
              <a:rPr lang="ru-RU" sz="2400" b="1" dirty="0">
                <a:solidFill>
                  <a:schemeClr val="bg1"/>
                </a:solidFill>
              </a:rPr>
              <a:t> ЧИСЛЕ ЗАБОЛЕВАНИЙ, ЗАРЕГИСТРИРОВАННЫХ У ПАЦИЕНТОВ, </a:t>
            </a:r>
          </a:p>
          <a:p>
            <a:pPr defTabSz="957263"/>
            <a:r>
              <a:rPr lang="ru-RU" sz="2400" b="1" dirty="0">
                <a:solidFill>
                  <a:schemeClr val="bg1"/>
                </a:solidFill>
              </a:rPr>
              <a:t>ПРОЖИВАЮЩИХ В РАЙОНЕ ОБСЛУЖИВАНИЯ</a:t>
            </a:r>
          </a:p>
          <a:p>
            <a:pPr defTabSz="957263"/>
            <a:r>
              <a:rPr lang="ru-RU" sz="2400" b="1" dirty="0">
                <a:solidFill>
                  <a:schemeClr val="bg1"/>
                </a:solidFill>
              </a:rPr>
              <a:t>МЕДИЦИНСКОЙ ОРГАНИЗАЦИИ</a:t>
            </a:r>
            <a:r>
              <a:rPr lang="ru-RU" sz="2400" b="1" dirty="0">
                <a:solidFill>
                  <a:srgbClr val="FFFFFF"/>
                </a:solidFill>
              </a:rPr>
              <a:t>»</a:t>
            </a:r>
          </a:p>
          <a:p>
            <a:pPr defTabSz="957263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таблицы 1000, 2000, 3000 и 4000 добавлены некоторые заболевания</a:t>
            </a:r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endParaRPr lang="en-US" sz="2400" b="1" dirty="0">
              <a:solidFill>
                <a:srgbClr val="17375E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1124744"/>
            <a:ext cx="91440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4177506"/>
            <a:ext cx="32258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827088" y="3762375"/>
            <a:ext cx="77771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3200" b="1">
              <a:solidFill>
                <a:schemeClr val="bg1"/>
              </a:solidFill>
              <a:latin typeface="Helios"/>
            </a:endParaRPr>
          </a:p>
          <a:p>
            <a:endParaRPr lang="ru-RU" sz="2400" b="1">
              <a:solidFill>
                <a:schemeClr val="bg1"/>
              </a:solidFill>
              <a:latin typeface="Helios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ДЕЙСТВУЮЩИЕ ФОРМЫ ФЕДЕРАЛЬНОГО СТАТИСТИЧЕСКОГО   НАБЛЮДЕНИЯ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12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04454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Добавлены новые таблицы: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35BF67-7929-4CFA-8506-F2E7F6209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389479"/>
            <a:ext cx="8064896" cy="46328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12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04454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Добавлены новые таблицы: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E406A4-881B-41F0-BC3C-C388E7C36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44"/>
            <a:ext cx="9144000" cy="472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79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12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04454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Добавлены новые таблицы: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D21E18-2BDA-2A10-7E2A-21C051712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21" t="23318" r="14795" b="5499"/>
          <a:stretch/>
        </p:blipFill>
        <p:spPr>
          <a:xfrm>
            <a:off x="611560" y="1246604"/>
            <a:ext cx="8157790" cy="491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35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12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04454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Добавлены новые таблицы: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8A3DE9-9024-9871-1CBC-B44D0ADCE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95" t="27765" r="13868" b="21835"/>
          <a:stretch/>
        </p:blipFill>
        <p:spPr>
          <a:xfrm>
            <a:off x="539551" y="1389478"/>
            <a:ext cx="8369685" cy="369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1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12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04454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Добавлены новые таблицы: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30409C-B6FE-401E-831D-98F1609B2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" y="2387937"/>
            <a:ext cx="9144000" cy="208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72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12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04454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Добавлены новые таблицы: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CA025B-1E72-4C1E-9FEF-7D0DA6699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3117"/>
            <a:ext cx="9144000" cy="209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98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700213"/>
            <a:ext cx="9144000" cy="4214812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t"/>
          <a:lstStyle/>
          <a:p>
            <a:pPr defTabSz="957263"/>
            <a:endParaRPr lang="ru-RU" sz="2800" b="1" u="sng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ФОРМА ФЕДЕРАЛЬНОГО  СТАТИСТИЧЕСКОГО НАБЛЮДЕНИЯ № 30</a:t>
            </a:r>
          </a:p>
          <a:p>
            <a:pPr defTabSz="957263"/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«СВЕДЕНИЯ </a:t>
            </a:r>
            <a:r>
              <a:rPr lang="en-US" sz="2400" b="1" dirty="0" err="1">
                <a:solidFill>
                  <a:schemeClr val="bg1"/>
                </a:solidFill>
              </a:rPr>
              <a:t>О</a:t>
            </a:r>
            <a:r>
              <a:rPr lang="ru-RU" sz="2400" b="1" dirty="0">
                <a:solidFill>
                  <a:schemeClr val="bg1"/>
                </a:solidFill>
              </a:rPr>
              <a:t> МЕДИЦИНСКОЙ ОРГАНИЗАЦИИ</a:t>
            </a:r>
            <a:r>
              <a:rPr lang="ru-RU" sz="2400" b="1" dirty="0">
                <a:solidFill>
                  <a:srgbClr val="FFFFFF"/>
                </a:solidFill>
              </a:rPr>
              <a:t>»</a:t>
            </a:r>
          </a:p>
          <a:p>
            <a:pPr defTabSz="957263"/>
            <a:endParaRPr lang="en-US" sz="2400" b="1" dirty="0">
              <a:solidFill>
                <a:srgbClr val="17375E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1412875"/>
            <a:ext cx="91440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3690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3690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4177506"/>
            <a:ext cx="32258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6904" name="Rectangle 8"/>
          <p:cNvSpPr>
            <a:spLocks noChangeArrowheads="1"/>
          </p:cNvSpPr>
          <p:nvPr/>
        </p:nvSpPr>
        <p:spPr bwMode="auto">
          <a:xfrm>
            <a:off x="827088" y="3762375"/>
            <a:ext cx="77771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3200" b="1">
              <a:solidFill>
                <a:schemeClr val="bg1"/>
              </a:solidFill>
              <a:latin typeface="Helios"/>
            </a:endParaRPr>
          </a:p>
          <a:p>
            <a:endParaRPr lang="ru-RU" sz="2400" b="1">
              <a:solidFill>
                <a:schemeClr val="bg1"/>
              </a:solidFill>
              <a:latin typeface="Helios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ДЕЙСТВУЮЩИЕ ФОРМЫ ФЕДЕРАЛЬНОГО И ОТРАСЛЕВОГО  СТАТИСТИЧЕСКОГО   НАБЛЮДЕНИЯ</a:t>
            </a:r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683568" y="4221088"/>
            <a:ext cx="828092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Изменения в форму вносятся в соответствии с новой номенклатурой должностей медицинских и фармацевтических работников, утвержденной  приказом Минздрава России от 2 мая 2023 г. № 205н</a:t>
            </a:r>
            <a:b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 утверждении Номенклатуры должностей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(зарегистрирован Минюстом России 1 июня 2023 г., № 73664)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31503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3464732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3222247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2ADAFA-7E18-1907-A421-AB91AC266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56" t="39935" r="9237" b="32212"/>
          <a:stretch/>
        </p:blipFill>
        <p:spPr>
          <a:xfrm>
            <a:off x="859854" y="1628800"/>
            <a:ext cx="7210947" cy="14889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509799-10AE-0B16-A984-AE561D6861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7" t="69388" r="1522" b="12326"/>
          <a:stretch/>
        </p:blipFill>
        <p:spPr>
          <a:xfrm>
            <a:off x="560438" y="3573016"/>
            <a:ext cx="7889442" cy="936193"/>
          </a:xfrm>
          <a:prstGeom prst="rect">
            <a:avLst/>
          </a:prstGeom>
        </p:spPr>
      </p:pic>
      <p:sp>
        <p:nvSpPr>
          <p:cNvPr id="7" name="Rectangle 355">
            <a:extLst>
              <a:ext uri="{FF2B5EF4-FFF2-40B4-BE49-F238E27FC236}">
                <a16:creationId xmlns:a16="http://schemas.microsoft.com/office/drawing/2014/main" id="{FBCFBBDA-789E-8C9A-1BAD-1A9DC5FDE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1196752"/>
            <a:ext cx="7848872" cy="36004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таблицу 1003 добавлены новые строки: :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3293684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Добавлены новые таблицы: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F182E0-CD99-4362-A69C-E171D9386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3" t="50456" r="24986" b="42116"/>
          <a:stretch/>
        </p:blipFill>
        <p:spPr>
          <a:xfrm>
            <a:off x="828774" y="4221088"/>
            <a:ext cx="7554200" cy="5185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76AE16-E065-C756-6EC5-3C56164BBF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4" t="55621" r="23346" b="24801"/>
          <a:stretch/>
        </p:blipFill>
        <p:spPr>
          <a:xfrm>
            <a:off x="683568" y="4725144"/>
            <a:ext cx="7834235" cy="13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38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539552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84213" y="3765550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611188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349539" name="Rectangle 355"/>
          <p:cNvSpPr>
            <a:spLocks noChangeArrowheads="1"/>
          </p:cNvSpPr>
          <p:nvPr/>
        </p:nvSpPr>
        <p:spPr bwMode="auto">
          <a:xfrm>
            <a:off x="683568" y="1196752"/>
            <a:ext cx="7848872" cy="36004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таблицу 2511 добавлены новые строки: 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74AFC8-A892-CFA6-9CD3-0A8B2A640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32212" r="25912" b="20353"/>
          <a:stretch/>
        </p:blipFill>
        <p:spPr>
          <a:xfrm>
            <a:off x="478591" y="1628006"/>
            <a:ext cx="8102761" cy="2881114"/>
          </a:xfrm>
          <a:prstGeom prst="rect">
            <a:avLst/>
          </a:prstGeom>
        </p:spPr>
      </p:pic>
      <p:sp>
        <p:nvSpPr>
          <p:cNvPr id="10" name="Rectangle 355">
            <a:extLst>
              <a:ext uri="{FF2B5EF4-FFF2-40B4-BE49-F238E27FC236}">
                <a16:creationId xmlns:a16="http://schemas.microsoft.com/office/drawing/2014/main" id="{A97709F4-4766-4301-83D2-DEAF17425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984" y="5180595"/>
            <a:ext cx="7848872" cy="360040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таблице 3100 внесены некоторые изменения по профилю коек </a:t>
            </a:r>
          </a:p>
        </p:txBody>
      </p:sp>
    </p:spTree>
    <p:extLst>
      <p:ext uri="{BB962C8B-B14F-4D97-AF65-F5344CB8AC3E}">
        <p14:creationId xmlns:p14="http://schemas.microsoft.com/office/powerpoint/2010/main" val="2038585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 descr="C:\Documents and Settings\KuzovkovaDA\Рабочий стол\Logo_MinZdrav_var1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-1168400"/>
            <a:ext cx="6228209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23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989138"/>
            <a:ext cx="9144000" cy="4287837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2000250"/>
            <a:ext cx="91440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86726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286727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4177506"/>
            <a:ext cx="32258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29" name="Rectangle 8"/>
          <p:cNvSpPr>
            <a:spLocks noChangeArrowheads="1"/>
          </p:cNvSpPr>
          <p:nvPr/>
        </p:nvSpPr>
        <p:spPr bwMode="auto">
          <a:xfrm>
            <a:off x="827088" y="3032125"/>
            <a:ext cx="7777162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200" b="1">
                <a:solidFill>
                  <a:schemeClr val="bg1"/>
                </a:solidFill>
                <a:latin typeface="Helios"/>
              </a:rPr>
              <a:t>ИЗМЕНЕНИЯ, ВНОСИМЫЕ В ДЕЙСТВУЮЩИЕ ФОРМЫ ФЕДЕРАЛЬНОГО И ОТРАСЛЕВОГО СТАТИСТИЧЕСКОГО  НАБЛЮДЕНИЯ</a:t>
            </a:r>
          </a:p>
          <a:p>
            <a:endParaRPr lang="ru-RU" sz="2400" b="1">
              <a:solidFill>
                <a:schemeClr val="bg1"/>
              </a:solidFill>
              <a:latin typeface="Helios"/>
            </a:endParaRPr>
          </a:p>
        </p:txBody>
      </p:sp>
      <p:sp>
        <p:nvSpPr>
          <p:cNvPr id="133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051050" y="333375"/>
            <a:ext cx="5184775" cy="1150938"/>
          </a:xfrm>
          <a:solidFill>
            <a:schemeClr val="bg1"/>
          </a:solidFill>
        </p:spPr>
        <p:txBody>
          <a:bodyPr lIns="95782" tIns="47891" rIns="95782" bIns="47891" rtlCol="0">
            <a:normAutofit fontScale="92500" lnSpcReduction="20000"/>
          </a:bodyPr>
          <a:lstStyle/>
          <a:p>
            <a:pPr marL="0" indent="0" defTabSz="957263" fontAlgn="auto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ru-RU" sz="2400" dirty="0">
                <a:solidFill>
                  <a:srgbClr val="7F7F7F"/>
                </a:solidFill>
                <a:latin typeface="Helios"/>
              </a:rPr>
              <a:t>МИНИСТЕРСТВО ЗДРАВООХРАНЕНИЯ РОССИЙСКОЙ ФЕДЕРАЦИИ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Добавлены новые таблицы: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0E4564-C942-4D0D-0B87-17266E4EF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0" t="35177" r="24986" b="18871"/>
          <a:stretch/>
        </p:blipFill>
        <p:spPr>
          <a:xfrm>
            <a:off x="560438" y="1287813"/>
            <a:ext cx="8208912" cy="33930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342740-E08C-0106-A469-C871C8290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3" t="50000" r="27765" b="44071"/>
          <a:stretch/>
        </p:blipFill>
        <p:spPr>
          <a:xfrm>
            <a:off x="560438" y="4680829"/>
            <a:ext cx="7822406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19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5100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88984E-745E-D1B1-5BCE-D574B339E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" t="27765" r="23346" b="5531"/>
          <a:stretch/>
        </p:blipFill>
        <p:spPr>
          <a:xfrm>
            <a:off x="467172" y="1484784"/>
            <a:ext cx="8208962" cy="468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88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5114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AEB570-DF30-F58D-841A-526F645D5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54448" r="26839" b="11459"/>
          <a:stretch/>
        </p:blipFill>
        <p:spPr>
          <a:xfrm>
            <a:off x="474275" y="1628800"/>
            <a:ext cx="7877049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36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5117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F4F5E4-8269-AAC9-B709-211B43C75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26283" r="25912" b="9977"/>
          <a:stretch/>
        </p:blipFill>
        <p:spPr>
          <a:xfrm>
            <a:off x="833758" y="1422500"/>
            <a:ext cx="7331724" cy="420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35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5117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95B7C0-9183-7226-07BD-0CD64403C6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0" t="21836" r="24986" b="4046"/>
          <a:stretch/>
        </p:blipFill>
        <p:spPr>
          <a:xfrm>
            <a:off x="1000125" y="1297440"/>
            <a:ext cx="7357570" cy="490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45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5301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B0ACBE-C011-3D05-690A-CC304D46A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23318" r="26839" b="5530"/>
          <a:stretch/>
        </p:blipFill>
        <p:spPr>
          <a:xfrm>
            <a:off x="831526" y="1315758"/>
            <a:ext cx="7501586" cy="486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92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5302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89EB97-A64A-5A56-E05A-75EA592C1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2" t="21836" r="24060" b="4048"/>
          <a:stretch/>
        </p:blipFill>
        <p:spPr>
          <a:xfrm>
            <a:off x="834939" y="1318041"/>
            <a:ext cx="7473428" cy="48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73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5302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8E0FC6-4777-446B-9B0F-C5E49A956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23318" r="23346" b="4047"/>
          <a:stretch/>
        </p:blipFill>
        <p:spPr>
          <a:xfrm>
            <a:off x="787484" y="1317176"/>
            <a:ext cx="7744633" cy="487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35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5302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367658-D83E-13A3-FD13-76A07C73C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23318" r="23346" b="1822"/>
          <a:stretch/>
        </p:blipFill>
        <p:spPr>
          <a:xfrm>
            <a:off x="935854" y="1389479"/>
            <a:ext cx="7272292" cy="472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46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5302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CE425F-E2E2-EB96-282D-1FEEB6BBB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21835" r="23346" b="5531"/>
          <a:stretch/>
        </p:blipFill>
        <p:spPr>
          <a:xfrm>
            <a:off x="827138" y="1434645"/>
            <a:ext cx="7417196" cy="467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20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772816"/>
            <a:ext cx="9251504" cy="4896544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 dirty="0">
              <a:solidFill>
                <a:schemeClr val="tx2">
                  <a:lumMod val="75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836712"/>
            <a:ext cx="9144000" cy="7920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r>
              <a:rPr lang="ru-RU" b="1" dirty="0"/>
              <a:t>Вносятся изменения в следующие формы федерального статистического наблюдения:</a:t>
            </a:r>
            <a:endParaRPr lang="en-US" b="1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32461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24615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4177506"/>
            <a:ext cx="32258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4617" name="Rectangle 8"/>
          <p:cNvSpPr>
            <a:spLocks noChangeArrowheads="1"/>
          </p:cNvSpPr>
          <p:nvPr/>
        </p:nvSpPr>
        <p:spPr bwMode="auto">
          <a:xfrm>
            <a:off x="683568" y="1924313"/>
            <a:ext cx="8064896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r>
              <a:rPr lang="ru-RU" sz="1400" b="1" dirty="0">
                <a:solidFill>
                  <a:schemeClr val="bg1"/>
                </a:solidFill>
              </a:rPr>
              <a:t>№7 «Сведения о злокачественных новообразованиях»</a:t>
            </a:r>
          </a:p>
          <a:p>
            <a:pPr algn="l"/>
            <a:endParaRPr lang="ru-RU" sz="1400" b="1" dirty="0">
              <a:solidFill>
                <a:schemeClr val="bg1"/>
              </a:solidFill>
            </a:endParaRPr>
          </a:p>
          <a:p>
            <a:pPr algn="l"/>
            <a:r>
              <a:rPr lang="ru-RU" sz="1400" b="1" dirty="0">
                <a:solidFill>
                  <a:schemeClr val="bg1"/>
                </a:solidFill>
              </a:rPr>
              <a:t>№ 11 «Сведения о заболеваниях наркологическими расстройствами»</a:t>
            </a:r>
          </a:p>
          <a:p>
            <a:pPr algn="l"/>
            <a:endParaRPr lang="ru-RU" sz="1400" b="1" dirty="0">
              <a:solidFill>
                <a:srgbClr val="FFFFFF"/>
              </a:solidFill>
            </a:endParaRPr>
          </a:p>
          <a:p>
            <a:pPr algn="l"/>
            <a:r>
              <a:rPr lang="ru-RU" sz="1400" b="1" dirty="0">
                <a:solidFill>
                  <a:srgbClr val="FFFFFF"/>
                </a:solidFill>
              </a:rPr>
              <a:t>№ 12 «Сведения </a:t>
            </a:r>
            <a:r>
              <a:rPr lang="ru-RU" sz="1400" b="1" dirty="0">
                <a:solidFill>
                  <a:schemeClr val="bg1"/>
                </a:solidFill>
              </a:rPr>
              <a:t>о числе заболеваний, зарегистрированных  у пациентов, проживающих в районе обслуживания медицинской организации»</a:t>
            </a:r>
          </a:p>
          <a:p>
            <a:pPr algn="l"/>
            <a:endParaRPr lang="ru-RU" sz="1400" b="1" dirty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r>
              <a:rPr lang="ru-RU" sz="1400" b="1" dirty="0">
                <a:solidFill>
                  <a:schemeClr val="bg1"/>
                </a:solidFill>
              </a:rPr>
              <a:t>№ 30 «Сведения о медицинской организации» </a:t>
            </a:r>
          </a:p>
          <a:p>
            <a:pPr algn="l"/>
            <a:endParaRPr lang="ru-RU" sz="1400" b="1" dirty="0">
              <a:solidFill>
                <a:schemeClr val="bg1"/>
              </a:solidFill>
            </a:endParaRPr>
          </a:p>
          <a:p>
            <a:pPr algn="l"/>
            <a:r>
              <a:rPr lang="ru-RU" sz="1400" b="1" dirty="0">
                <a:solidFill>
                  <a:schemeClr val="bg1"/>
                </a:solidFill>
              </a:rPr>
              <a:t>№ 32 «Сведения о медицинской помощи беременным, роженицам и родильницам»</a:t>
            </a:r>
          </a:p>
          <a:p>
            <a:pPr algn="l"/>
            <a:endParaRPr lang="ru-RU" sz="1400" b="1" dirty="0">
              <a:solidFill>
                <a:schemeClr val="bg1"/>
              </a:solidFill>
            </a:endParaRPr>
          </a:p>
          <a:p>
            <a:pPr algn="l"/>
            <a:r>
              <a:rPr lang="ru-RU" sz="1400" b="1" dirty="0">
                <a:solidFill>
                  <a:schemeClr val="bg1"/>
                </a:solidFill>
              </a:rPr>
              <a:t>№ 42  «Сводный отчет врача судебно-медицинского эксперта, бюро судебно-медицинской экспертизы»</a:t>
            </a:r>
          </a:p>
          <a:p>
            <a:pPr algn="l"/>
            <a:endParaRPr lang="ru-RU" sz="1400" b="1" dirty="0">
              <a:solidFill>
                <a:schemeClr val="bg1"/>
              </a:solidFill>
            </a:endParaRPr>
          </a:p>
          <a:p>
            <a:pPr algn="l"/>
            <a:r>
              <a:rPr lang="ru-RU" sz="1400" b="1" dirty="0">
                <a:solidFill>
                  <a:schemeClr val="bg1"/>
                </a:solidFill>
              </a:rPr>
              <a:t>№ 47 «Сведения о сети и деятельности медицинских организаций»</a:t>
            </a:r>
          </a:p>
          <a:p>
            <a:pPr algn="l"/>
            <a:endParaRPr lang="ru-RU" sz="1400" b="1" dirty="0">
              <a:solidFill>
                <a:schemeClr val="bg1"/>
              </a:solidFill>
            </a:endParaRPr>
          </a:p>
          <a:p>
            <a:pPr algn="l" defTabSz="957263"/>
            <a:r>
              <a:rPr lang="ru-RU" sz="1400" b="1" dirty="0">
                <a:solidFill>
                  <a:schemeClr val="bg1"/>
                </a:solidFill>
              </a:rPr>
              <a:t>№ 57 «</a:t>
            </a:r>
            <a:r>
              <a:rPr lang="ru-RU" sz="1400" b="1" dirty="0">
                <a:solidFill>
                  <a:schemeClr val="bg1"/>
                </a:solidFill>
                <a:cs typeface="Arial" pitchFamily="34" charset="0"/>
              </a:rPr>
              <a:t>Сведения о травмах, отравлениях и некоторых других последствиях воздействия внешних причин»</a:t>
            </a:r>
          </a:p>
          <a:p>
            <a:pPr algn="l"/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23528" y="116632"/>
            <a:ext cx="8374063" cy="6492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ДЕЙСТВУЮЩИЕ ФОРМЫ ФЕДЕРАЛЬНОГО И ОТРАСЛЕВОГО  СТАТИСТИЧЕСКОГО   НАБЛЮДЕНИЯ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5302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E78027-8ABC-1FB8-594F-0280AD263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2" t="23894" r="24060" b="2981"/>
          <a:stretch/>
        </p:blipFill>
        <p:spPr>
          <a:xfrm>
            <a:off x="739467" y="1351105"/>
            <a:ext cx="7273180" cy="465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27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4918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30</a:t>
            </a:r>
          </a:p>
        </p:txBody>
      </p:sp>
      <p:sp>
        <p:nvSpPr>
          <p:cNvPr id="349191" name="Rectangle 7"/>
          <p:cNvSpPr>
            <a:spLocks noChangeArrowheads="1"/>
          </p:cNvSpPr>
          <p:nvPr/>
        </p:nvSpPr>
        <p:spPr bwMode="auto">
          <a:xfrm>
            <a:off x="395536" y="764704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611883" y="1079098"/>
            <a:ext cx="7777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l"/>
            <a:r>
              <a:rPr lang="ru-RU" sz="1200" b="1">
                <a:solidFill>
                  <a:srgbClr val="CC0000"/>
                </a:solidFill>
              </a:rPr>
              <a:t>               </a:t>
            </a:r>
          </a:p>
        </p:txBody>
      </p:sp>
      <p:sp>
        <p:nvSpPr>
          <p:cNvPr id="349193" name="Rectangle 9"/>
          <p:cNvSpPr>
            <a:spLocks noChangeArrowheads="1"/>
          </p:cNvSpPr>
          <p:nvPr/>
        </p:nvSpPr>
        <p:spPr bwMode="auto">
          <a:xfrm>
            <a:off x="467172" y="836613"/>
            <a:ext cx="8208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/>
          </a:p>
          <a:p>
            <a:endParaRPr lang="ru-RU" sz="1600" b="1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8B94AD8-A613-FF7F-53F4-4F50136C9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38" y="908050"/>
            <a:ext cx="8064896" cy="338554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7004</a:t>
            </a:r>
            <a:endParaRPr kumimoji="0" lang="ru-RU" sz="16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2F656A-CE50-A6F1-E386-DB68A6D11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4" t="26282" r="25912" b="5530"/>
          <a:stretch/>
        </p:blipFill>
        <p:spPr>
          <a:xfrm>
            <a:off x="823220" y="1308552"/>
            <a:ext cx="7683970" cy="471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60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340768"/>
            <a:ext cx="9144000" cy="4536504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ru-RU" sz="2800" b="1" u="sng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ФОРМА ФЕДЕРАЛЬНОГО  СТАТИСТИЧЕСКОГО НАБЛЮДЕНИЯ № 42</a:t>
            </a:r>
          </a:p>
          <a:p>
            <a:pPr defTabSz="957263"/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«СВОДНЫЙ ОТЧЕТ</a:t>
            </a: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ВРАЧА СУДЕБНО-МЕДИЦИНСКОГО ЭКСПЕРТА,</a:t>
            </a: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БЮРО СУДЕБНО-МЕДИЦИНСКОЙ ЭКСПЕРТИЗЫ»</a:t>
            </a:r>
          </a:p>
          <a:p>
            <a:pPr defTabSz="957263"/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Форма изменилась существенно!</a:t>
            </a:r>
          </a:p>
          <a:p>
            <a:pPr defTabSz="957263"/>
            <a:endParaRPr lang="en-US" sz="2400" b="1" dirty="0">
              <a:solidFill>
                <a:srgbClr val="17375E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1052736"/>
            <a:ext cx="91440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3816891"/>
            <a:ext cx="3225800" cy="17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827088" y="3762375"/>
            <a:ext cx="77771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3200" b="1">
              <a:solidFill>
                <a:schemeClr val="bg1"/>
              </a:solidFill>
              <a:latin typeface="Helios"/>
            </a:endParaRPr>
          </a:p>
          <a:p>
            <a:endParaRPr lang="ru-RU" sz="2400" b="1">
              <a:solidFill>
                <a:schemeClr val="bg1"/>
              </a:solidFill>
              <a:latin typeface="Helios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ДЕЙСТВУЮЩИЕ ФОРМЫ ФЕДЕРАЛЬНОГО И ОТРАСЛЕВОГО  СТАТИСТИЧЕСКОГО   НАБЛЮДЕНИЯ</a:t>
            </a:r>
          </a:p>
        </p:txBody>
      </p:sp>
    </p:spTree>
    <p:extLst>
      <p:ext uri="{BB962C8B-B14F-4D97-AF65-F5344CB8AC3E}">
        <p14:creationId xmlns:p14="http://schemas.microsoft.com/office/powerpoint/2010/main" val="415394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340768"/>
            <a:ext cx="9144000" cy="4214812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ru-RU" sz="2800" b="1" u="sng">
              <a:solidFill>
                <a:srgbClr val="FFFFFF"/>
              </a:solidFill>
            </a:endParaRPr>
          </a:p>
          <a:p>
            <a:pPr defTabSz="957263"/>
            <a:r>
              <a:rPr lang="ru-RU" sz="2400" b="1">
                <a:solidFill>
                  <a:srgbClr val="FFFFFF"/>
                </a:solidFill>
              </a:rPr>
              <a:t>ФОРМА ФЕДЕРАЛЬНОГО  СТАТИСТИЧЕСКОГО НАБЛЮДЕНИЯ № 47</a:t>
            </a:r>
          </a:p>
          <a:p>
            <a:pPr defTabSz="957263"/>
            <a:endParaRPr lang="ru-RU" sz="2400" b="1">
              <a:solidFill>
                <a:srgbClr val="FFFFFF"/>
              </a:solidFill>
            </a:endParaRPr>
          </a:p>
          <a:p>
            <a:pPr defTabSz="957263"/>
            <a:r>
              <a:rPr lang="ru-RU" sz="2400" b="1">
                <a:solidFill>
                  <a:srgbClr val="FFFFFF"/>
                </a:solidFill>
              </a:rPr>
              <a:t>«СВЕДЕНИЯ </a:t>
            </a:r>
            <a:r>
              <a:rPr lang="en-US" sz="2400" b="1">
                <a:solidFill>
                  <a:schemeClr val="bg1"/>
                </a:solidFill>
              </a:rPr>
              <a:t>О</a:t>
            </a:r>
            <a:r>
              <a:rPr lang="ru-RU" sz="2400" b="1">
                <a:solidFill>
                  <a:schemeClr val="bg1"/>
                </a:solidFill>
              </a:rPr>
              <a:t> СЕТИ И ДЕЯТЕЛЬНОСТИ </a:t>
            </a:r>
          </a:p>
          <a:p>
            <a:pPr defTabSz="957263"/>
            <a:r>
              <a:rPr lang="ru-RU" sz="2400" b="1">
                <a:solidFill>
                  <a:schemeClr val="bg1"/>
                </a:solidFill>
              </a:rPr>
              <a:t>МЕДИЦИНСКОЙ ОРГАНИЗАЦИИ</a:t>
            </a:r>
            <a:r>
              <a:rPr lang="ru-RU" sz="2400" b="1">
                <a:solidFill>
                  <a:srgbClr val="FFFFFF"/>
                </a:solidFill>
              </a:rPr>
              <a:t>»</a:t>
            </a:r>
          </a:p>
          <a:p>
            <a:pPr defTabSz="957263"/>
            <a:endParaRPr lang="en-US" sz="2400" b="1">
              <a:solidFill>
                <a:srgbClr val="17375E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1052736"/>
            <a:ext cx="91440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3600947"/>
            <a:ext cx="32258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827088" y="3762375"/>
            <a:ext cx="77771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3200" b="1">
              <a:solidFill>
                <a:schemeClr val="bg1"/>
              </a:solidFill>
              <a:latin typeface="Helios"/>
            </a:endParaRPr>
          </a:p>
          <a:p>
            <a:endParaRPr lang="ru-RU" sz="2400" b="1">
              <a:solidFill>
                <a:schemeClr val="bg1"/>
              </a:solidFill>
              <a:latin typeface="Helios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ДЕЙСТВУЮЩИЕ ФОРМЫ ФЕДЕРАЛЬНОГО И ОТРАСЛЕВОГО  СТАТИСТИЧЕСКОГО   НАБЛЮДЕНИЯ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47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 dirty="0"/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0100 </a:t>
            </a:r>
          </a:p>
          <a:p>
            <a:endParaRPr lang="ru-RU" sz="16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A9CB1B-513A-09D0-67A3-3ABF1C9281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7" t="36659" r="17574" b="42588"/>
          <a:stretch/>
        </p:blipFill>
        <p:spPr>
          <a:xfrm>
            <a:off x="1249348" y="1269901"/>
            <a:ext cx="6645303" cy="13681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D41FD1-67A0-70E7-8133-09198F447C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27" t="24800" r="16647" b="33694"/>
          <a:stretch/>
        </p:blipFill>
        <p:spPr>
          <a:xfrm>
            <a:off x="1267047" y="2905371"/>
            <a:ext cx="7056784" cy="286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44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47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 dirty="0"/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 графы в таблицу  0500, 0600 </a:t>
            </a:r>
          </a:p>
          <a:p>
            <a:endParaRPr lang="ru-RU" sz="16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19CF18-CD75-8824-2CB4-1FC3BEF69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0" t="54447" r="17574" b="23318"/>
          <a:stretch/>
        </p:blipFill>
        <p:spPr>
          <a:xfrm>
            <a:off x="1259631" y="1193358"/>
            <a:ext cx="6668473" cy="15155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93A682-46BB-91F2-DD3D-6A5C96D41A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1" t="24800" r="16647" b="52965"/>
          <a:stretch/>
        </p:blipFill>
        <p:spPr>
          <a:xfrm>
            <a:off x="1260525" y="2728508"/>
            <a:ext cx="6388125" cy="13688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D152EC-7BBF-DC37-AAE2-ADCB91F86C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28" t="35177" r="16647" b="42588"/>
          <a:stretch/>
        </p:blipFill>
        <p:spPr>
          <a:xfrm>
            <a:off x="1331640" y="4147544"/>
            <a:ext cx="6296862" cy="136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77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47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 dirty="0"/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строки в таблицу  0700,0800 </a:t>
            </a:r>
          </a:p>
          <a:p>
            <a:endParaRPr lang="ru-RU" sz="16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B5D7CE-D87D-0C37-4866-2C908E03D2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7" t="26283" r="17574" b="20353"/>
          <a:stretch/>
        </p:blipFill>
        <p:spPr>
          <a:xfrm>
            <a:off x="323528" y="1129857"/>
            <a:ext cx="8280721" cy="48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69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47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 dirty="0"/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 1200</a:t>
            </a:r>
          </a:p>
          <a:p>
            <a:endParaRPr lang="ru-RU" sz="16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18B39C-53FE-90EE-A51D-DF97FA9279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53" t="23318" r="17574" b="7013"/>
          <a:stretch/>
        </p:blipFill>
        <p:spPr>
          <a:xfrm>
            <a:off x="1403648" y="1323111"/>
            <a:ext cx="6596737" cy="462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250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47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b="1" dirty="0"/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Изменения в таблице  1210, 1300, 1500</a:t>
            </a:r>
          </a:p>
          <a:p>
            <a:endParaRPr lang="ru-RU" sz="16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9DC0F6-7F5F-1A79-A4CA-D5522A98A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33" t="35177" r="24986" b="33694"/>
          <a:stretch/>
        </p:blipFill>
        <p:spPr>
          <a:xfrm>
            <a:off x="755576" y="1211164"/>
            <a:ext cx="7388299" cy="26845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9BF10E-2105-E69A-863D-17F9AFDD6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27" t="45553" r="37029" b="32212"/>
          <a:stretch/>
        </p:blipFill>
        <p:spPr>
          <a:xfrm>
            <a:off x="1115616" y="3946426"/>
            <a:ext cx="5904656" cy="26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779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340768"/>
            <a:ext cx="9144000" cy="4214812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ru-RU" sz="2800" b="1" u="sng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ФОРМА ФЕДЕРАЛЬНОГО  СТАТИСТИЧЕСКОГО НАБЛЮДЕНИЯ № 57</a:t>
            </a:r>
          </a:p>
          <a:p>
            <a:pPr defTabSz="957263"/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«СВЕДЕНИЯ О ТРАВМАХ, ОТРАВЛЕНИЯХ И НЕКОТОРЫХ ДРУГИХ ПОСЛЕДСТВИЯХ  </a:t>
            </a: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ВОЗДЕЙСТВИЯ ВНЕШНИХ ПРИЧИН»</a:t>
            </a:r>
          </a:p>
          <a:p>
            <a:pPr defTabSz="957263"/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В форму внесены существенные изменения</a:t>
            </a:r>
          </a:p>
          <a:p>
            <a:pPr defTabSz="957263"/>
            <a:endParaRPr lang="en-US" sz="2400" b="1" dirty="0">
              <a:solidFill>
                <a:srgbClr val="17375E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1052736"/>
            <a:ext cx="91440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827088" y="3762375"/>
            <a:ext cx="77771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3200" b="1">
              <a:solidFill>
                <a:schemeClr val="bg1"/>
              </a:solidFill>
              <a:latin typeface="Helios"/>
            </a:endParaRPr>
          </a:p>
          <a:p>
            <a:endParaRPr lang="ru-RU" sz="2400" b="1">
              <a:solidFill>
                <a:schemeClr val="bg1"/>
              </a:solidFill>
              <a:latin typeface="Helios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Arial" pitchFamily="34" charset="0"/>
              </a:rPr>
              <a:t>ИЗМЕНЕНИЯ, ВНОСИМЫЕ В ДЕЙСТВУЮЩИЕ ФОРМЫ ФЕДЕРАЛЬНОГО И ОТРАСЛЕВОГО  СТАТИСТИЧЕСКОГО   НАБЛЮДЕНИЯ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412776"/>
            <a:ext cx="9144000" cy="4536504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t"/>
          <a:lstStyle/>
          <a:p>
            <a:pPr defTabSz="957263"/>
            <a:endParaRPr lang="ru-RU" sz="2800" b="1" u="sng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ФОРМА ФЕДЕРАЛЬНОГО  СТАТИСТИЧЕСКОГО НАБЛЮДЕНИЯ № 7</a:t>
            </a:r>
          </a:p>
          <a:p>
            <a:pPr defTabSz="957263"/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«</a:t>
            </a:r>
            <a:r>
              <a:rPr lang="ru-RU" sz="2400" b="1" dirty="0">
                <a:solidFill>
                  <a:schemeClr val="bg1"/>
                </a:solidFill>
              </a:rPr>
              <a:t>СВЕДЕНИЯ О ЗЛОКАЧЕСТВЕННЫХ НОВООБРАЗОВАНИЯХ</a:t>
            </a:r>
            <a:r>
              <a:rPr lang="ru-RU" sz="2400" b="1" dirty="0">
                <a:solidFill>
                  <a:srgbClr val="FFFFFF"/>
                </a:solidFill>
              </a:rPr>
              <a:t>»</a:t>
            </a:r>
          </a:p>
          <a:p>
            <a:pPr defTabSz="957263"/>
            <a:endParaRPr lang="en-US" sz="2400" b="1" dirty="0">
              <a:solidFill>
                <a:srgbClr val="17375E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1124744"/>
            <a:ext cx="91440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4177506"/>
            <a:ext cx="32258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827088" y="3762375"/>
            <a:ext cx="77771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3200" b="1">
              <a:solidFill>
                <a:schemeClr val="bg1"/>
              </a:solidFill>
              <a:latin typeface="Helios"/>
            </a:endParaRPr>
          </a:p>
          <a:p>
            <a:endParaRPr lang="ru-RU" sz="2400" b="1">
              <a:solidFill>
                <a:schemeClr val="bg1"/>
              </a:solidFill>
              <a:latin typeface="Helios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ДЕЙСТВУЮЩИЕ ФОРМЫ ФЕДЕРАЛЬНОГО СТАТИСТИЧЕСКОГО   НАБЛЮДЕНИЯ</a:t>
            </a:r>
          </a:p>
        </p:txBody>
      </p:sp>
    </p:spTree>
    <p:extLst>
      <p:ext uri="{BB962C8B-B14F-4D97-AF65-F5344CB8AC3E}">
        <p14:creationId xmlns:p14="http://schemas.microsoft.com/office/powerpoint/2010/main" val="36811013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1000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DE18CC-DCE1-285D-595A-5692AA8E1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23318" r="17574" b="11459"/>
          <a:stretch/>
        </p:blipFill>
        <p:spPr>
          <a:xfrm>
            <a:off x="777865" y="1226637"/>
            <a:ext cx="7608907" cy="485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675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1000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5876E9-D5A7-F4F2-F624-01A9A512D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7" t="23317" r="17574" b="14425"/>
          <a:stretch/>
        </p:blipFill>
        <p:spPr>
          <a:xfrm>
            <a:off x="755799" y="1270308"/>
            <a:ext cx="7776864" cy="480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53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1000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429FB6-966F-CED4-210F-1ACA724F94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7" t="24800" r="17574" b="11459"/>
          <a:stretch/>
        </p:blipFill>
        <p:spPr>
          <a:xfrm>
            <a:off x="770694" y="1229881"/>
            <a:ext cx="7602612" cy="480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33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1000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318431-D10A-F209-A6DB-77E041F0EC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6" t="29247" r="18500" b="7013"/>
          <a:stretch/>
        </p:blipFill>
        <p:spPr>
          <a:xfrm>
            <a:off x="677497" y="1202903"/>
            <a:ext cx="7809644" cy="501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01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1000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8C5F81-659B-21A8-A176-6B023585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79" t="26283" r="19427" b="11459"/>
          <a:stretch/>
        </p:blipFill>
        <p:spPr>
          <a:xfrm>
            <a:off x="842168" y="1153418"/>
            <a:ext cx="7604125" cy="49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915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1000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3B08B7-51AA-95FA-8330-45320EC82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53" t="26283" r="19427" b="9977"/>
          <a:stretch/>
        </p:blipFill>
        <p:spPr>
          <a:xfrm>
            <a:off x="899591" y="1281700"/>
            <a:ext cx="7244283" cy="479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9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1000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058AA0-3CFE-46D7-AF59-5DE69AC55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6" t="27764" r="18500" b="11459"/>
          <a:stretch/>
        </p:blipFill>
        <p:spPr>
          <a:xfrm>
            <a:off x="899592" y="1412775"/>
            <a:ext cx="7632848" cy="46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521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1000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BAA2E6-299D-98A9-1180-D93E577E7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79" t="26283" r="19427" b="11459"/>
          <a:stretch/>
        </p:blipFill>
        <p:spPr>
          <a:xfrm>
            <a:off x="1087287" y="1282701"/>
            <a:ext cx="6969426" cy="457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133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67544" y="836712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1000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B10459-B488-93BE-86D2-4E1802BFB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53" t="26283" r="19428" b="23318"/>
          <a:stretch/>
        </p:blipFill>
        <p:spPr>
          <a:xfrm>
            <a:off x="539749" y="1412776"/>
            <a:ext cx="8136757" cy="42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28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2024</a:t>
            </a:r>
          </a:p>
        </p:txBody>
      </p:sp>
      <p:sp>
        <p:nvSpPr>
          <p:cNvPr id="369668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</a:t>
            </a:r>
          </a:p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СТАТИСТИЧЕСКОГО   НАБЛЮДЕНИЯ № 57</a:t>
            </a:r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539750" y="871538"/>
            <a:ext cx="820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/>
            <a:r>
              <a:rPr lang="ru-RU" sz="1400"/>
              <a:t>			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83568" y="1580356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2000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DECEC0B7-4624-40FE-842C-435BE5ECF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642" y="2395537"/>
            <a:ext cx="8208963" cy="288925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Добавлены новые графы и строки в таблицу  3000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4786A746-8FBB-4F49-A147-8127DE7C8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7" y="3288492"/>
            <a:ext cx="8208963" cy="2660788"/>
          </a:xfrm>
          <a:prstGeom prst="rect">
            <a:avLst/>
          </a:prstGeom>
          <a:solidFill>
            <a:srgbClr val="A7D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Обратить внимание на проведение форматно-логических контролей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Сравнить изменения в динамике 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Предоставить обоснование изменений сети и деятельности 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889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584" y="836712"/>
            <a:ext cx="8064896" cy="338554"/>
          </a:xfrm>
          <a:prstGeom prst="rect">
            <a:avLst/>
          </a:prstGeom>
          <a:solidFill>
            <a:srgbClr val="A7D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таблицу 2000 добавлены новые строки: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465F9A-6E31-4E74-8FDB-EF8F569E1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12" y="1318141"/>
            <a:ext cx="7956376" cy="480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89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584" y="836712"/>
            <a:ext cx="8064896" cy="338554"/>
          </a:xfrm>
          <a:prstGeom prst="rect">
            <a:avLst/>
          </a:prstGeom>
          <a:solidFill>
            <a:srgbClr val="A7D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таблицу 2100 добавлены новые строки: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299506-431B-4DD2-8FCF-044CD9C4C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93" y="1361505"/>
            <a:ext cx="8358188" cy="42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18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584" y="836712"/>
            <a:ext cx="8064896" cy="338554"/>
          </a:xfrm>
          <a:prstGeom prst="rect">
            <a:avLst/>
          </a:prstGeom>
          <a:solidFill>
            <a:srgbClr val="A7D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таблицу 2200 добавлены новые строки: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4B6D3D-A4C0-4A24-8F34-E1C44DFF0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65" y="1246803"/>
            <a:ext cx="8347869" cy="27037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C8A4DA-5081-4BD8-A590-A0898C355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022103"/>
            <a:ext cx="8318584" cy="207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84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ФОРМУ ФЕДЕРАЛЬНОГО СТАТИСТИЧЕСКОГО   НАБЛЮДЕНИЯ № 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7584" y="836712"/>
            <a:ext cx="8064896" cy="338554"/>
          </a:xfrm>
          <a:prstGeom prst="rect">
            <a:avLst/>
          </a:prstGeom>
          <a:solidFill>
            <a:srgbClr val="A7D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Добавлена таблица 2220: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BC0066-3261-41E8-84C9-95AFACEA4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2955"/>
            <a:ext cx="9144000" cy="14790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ED6CE0-29D9-4438-AEE5-213F000BC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19" y="3409326"/>
            <a:ext cx="7200800" cy="2734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C26959-F05C-4325-B14B-B50E13C771FF}"/>
              </a:ext>
            </a:extLst>
          </p:cNvPr>
          <p:cNvSpPr txBox="1"/>
          <p:nvPr/>
        </p:nvSpPr>
        <p:spPr>
          <a:xfrm>
            <a:off x="827584" y="2969693"/>
            <a:ext cx="8064896" cy="338554"/>
          </a:xfrm>
          <a:prstGeom prst="rect">
            <a:avLst/>
          </a:prstGeom>
          <a:solidFill>
            <a:srgbClr val="A7D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таблицу 2300 добавлены новые строки:</a:t>
            </a:r>
          </a:p>
        </p:txBody>
      </p:sp>
    </p:spTree>
    <p:extLst>
      <p:ext uri="{BB962C8B-B14F-4D97-AF65-F5344CB8AC3E}">
        <p14:creationId xmlns:p14="http://schemas.microsoft.com/office/powerpoint/2010/main" val="60154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1412776"/>
            <a:ext cx="9144000" cy="4536504"/>
          </a:xfrm>
          <a:prstGeom prst="rect">
            <a:avLst/>
          </a:prstGeom>
          <a:solidFill>
            <a:srgbClr val="0070C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t"/>
          <a:lstStyle/>
          <a:p>
            <a:pPr defTabSz="957263"/>
            <a:endParaRPr lang="ru-RU" sz="2800" b="1" u="sng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ФОРМА ФЕДЕРАЛЬНОГО  СТАТИСТИЧЕСКОГО НАБЛЮДЕНИЯ № 11</a:t>
            </a:r>
          </a:p>
          <a:p>
            <a:pPr defTabSz="957263"/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«</a:t>
            </a:r>
            <a:r>
              <a:rPr lang="ru-RU" sz="2400" b="1" dirty="0">
                <a:solidFill>
                  <a:schemeClr val="bg1"/>
                </a:solidFill>
              </a:rPr>
              <a:t>СВЕДЕНИЯ О ЗАБОЛЕВАНИЯХ </a:t>
            </a:r>
          </a:p>
          <a:p>
            <a:pPr defTabSz="957263"/>
            <a:r>
              <a:rPr lang="ru-RU" sz="2400" b="1" dirty="0">
                <a:solidFill>
                  <a:schemeClr val="bg1"/>
                </a:solidFill>
              </a:rPr>
              <a:t>НАРКОЛОГИЧЕСКИМИ РАССТРОЙСТВАМИ</a:t>
            </a:r>
            <a:r>
              <a:rPr lang="ru-RU" sz="2400" b="1" dirty="0">
                <a:solidFill>
                  <a:srgbClr val="FFFFFF"/>
                </a:solidFill>
              </a:rPr>
              <a:t>»</a:t>
            </a:r>
          </a:p>
          <a:p>
            <a:pPr defTabSz="957263"/>
            <a:endParaRPr lang="ru-RU" sz="2400" b="1" dirty="0">
              <a:solidFill>
                <a:srgbClr val="FFFFFF"/>
              </a:solidFill>
            </a:endParaRP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Форма новая, изменения существенные.</a:t>
            </a:r>
          </a:p>
          <a:p>
            <a:pPr defTabSz="957263"/>
            <a:r>
              <a:rPr lang="ru-RU" sz="2400" b="1" dirty="0">
                <a:solidFill>
                  <a:srgbClr val="FFFFFF"/>
                </a:solidFill>
              </a:rPr>
              <a:t>Обратите внимание!</a:t>
            </a:r>
          </a:p>
          <a:p>
            <a:pPr defTabSz="957263"/>
            <a:endParaRPr lang="en-US" sz="2400" b="1" dirty="0">
              <a:solidFill>
                <a:srgbClr val="17375E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0" y="1124744"/>
            <a:ext cx="9144000" cy="2873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900">
              <a:solidFill>
                <a:srgbClr val="4F6228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762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643688" y="6357938"/>
            <a:ext cx="1714500" cy="428625"/>
          </a:xfrm>
        </p:spPr>
        <p:txBody>
          <a:bodyPr lIns="95782" tIns="47891" rIns="95782" bIns="47891"/>
          <a:lstStyle/>
          <a:p>
            <a:pPr marL="0" indent="0" defTabSz="957263">
              <a:lnSpc>
                <a:spcPct val="80000"/>
              </a:lnSpc>
              <a:buFontTx/>
              <a:buNone/>
            </a:pPr>
            <a:r>
              <a:rPr lang="ru-RU" sz="1700" dirty="0">
                <a:solidFill>
                  <a:srgbClr val="7F7F7F"/>
                </a:solidFill>
                <a:latin typeface="Helios"/>
              </a:rPr>
              <a:t>РОССИЯ 202</a:t>
            </a:r>
            <a:r>
              <a:rPr lang="en-US" sz="1700" dirty="0">
                <a:solidFill>
                  <a:srgbClr val="7F7F7F"/>
                </a:solidFill>
                <a:latin typeface="Helios"/>
              </a:rPr>
              <a:t>4</a:t>
            </a:r>
            <a:endParaRPr lang="ru-RU" sz="1700" dirty="0">
              <a:solidFill>
                <a:srgbClr val="7F7F7F"/>
              </a:solidFill>
              <a:latin typeface="Helios"/>
            </a:endParaRPr>
          </a:p>
        </p:txBody>
      </p:sp>
      <p:sp>
        <p:nvSpPr>
          <p:cNvPr id="367622" name="Прямоугольник 4"/>
          <p:cNvSpPr>
            <a:spLocks noChangeArrowheads="1"/>
          </p:cNvSpPr>
          <p:nvPr/>
        </p:nvSpPr>
        <p:spPr bwMode="auto">
          <a:xfrm>
            <a:off x="6715125" y="6215063"/>
            <a:ext cx="1428750" cy="142875"/>
          </a:xfrm>
          <a:prstGeom prst="rect">
            <a:avLst/>
          </a:prstGeom>
          <a:solidFill>
            <a:srgbClr val="FF0000"/>
          </a:solidFill>
          <a:ln w="25400" algn="ctr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defTabSz="957263"/>
            <a:endParaRPr lang="en-US" sz="190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>
            <a:off x="-927893" y="4177506"/>
            <a:ext cx="32258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624" name="Rectangle 8"/>
          <p:cNvSpPr>
            <a:spLocks noChangeArrowheads="1"/>
          </p:cNvSpPr>
          <p:nvPr/>
        </p:nvSpPr>
        <p:spPr bwMode="auto">
          <a:xfrm>
            <a:off x="827088" y="3762375"/>
            <a:ext cx="7777162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3200" b="1">
              <a:solidFill>
                <a:schemeClr val="bg1"/>
              </a:solidFill>
              <a:latin typeface="Helios"/>
            </a:endParaRPr>
          </a:p>
          <a:p>
            <a:endParaRPr lang="ru-RU" sz="2400" b="1">
              <a:solidFill>
                <a:schemeClr val="bg1"/>
              </a:solidFill>
              <a:latin typeface="Helios"/>
            </a:endParaRPr>
          </a:p>
        </p:txBody>
      </p:sp>
      <p:sp>
        <p:nvSpPr>
          <p:cNvPr id="16" name="Прямоугольник 13"/>
          <p:cNvSpPr txBox="1">
            <a:spLocks noChangeArrowheads="1"/>
          </p:cNvSpPr>
          <p:nvPr/>
        </p:nvSpPr>
        <p:spPr bwMode="auto">
          <a:xfrm>
            <a:off x="395288" y="115888"/>
            <a:ext cx="8374062" cy="6492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1600" b="1" dirty="0">
                <a:solidFill>
                  <a:schemeClr val="bg1"/>
                </a:solidFill>
                <a:latin typeface="Arial" pitchFamily="34" charset="0"/>
              </a:rPr>
              <a:t>ИЗМЕНЕНИЯ, ВНОСИМЫЕ В ДЕЙСТВУЮЩИЕ ФОРМЫ ФЕДЕРАЛЬНОГО СТАТИСТИЧЕСКОГО   НАБЛЮДЕНИЯ</a:t>
            </a:r>
          </a:p>
        </p:txBody>
      </p:sp>
    </p:spTree>
    <p:extLst>
      <p:ext uri="{BB962C8B-B14F-4D97-AF65-F5344CB8AC3E}">
        <p14:creationId xmlns:p14="http://schemas.microsoft.com/office/powerpoint/2010/main" val="34266499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27842</TotalTime>
  <Words>1295</Words>
  <Application>Microsoft Office PowerPoint</Application>
  <PresentationFormat>Экран (4:3)</PresentationFormat>
  <Paragraphs>293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4" baseType="lpstr">
      <vt:lpstr>Arial</vt:lpstr>
      <vt:lpstr>Calibri</vt:lpstr>
      <vt:lpstr>Helios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Направления развития медицинскойнауки</dc:title>
  <dc:creator>Apple</dc:creator>
  <cp:lastModifiedBy>Пользователь</cp:lastModifiedBy>
  <cp:revision>1772</cp:revision>
  <cp:lastPrinted>2012-09-27T21:31:01Z</cp:lastPrinted>
  <dcterms:created xsi:type="dcterms:W3CDTF">2012-08-30T01:27:20Z</dcterms:created>
  <dcterms:modified xsi:type="dcterms:W3CDTF">2024-10-14T07:53:09Z</dcterms:modified>
</cp:coreProperties>
</file>